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50"/>
  </p:notesMasterIdLst>
  <p:sldIdLst>
    <p:sldId id="256" r:id="rId2"/>
    <p:sldId id="494" r:id="rId3"/>
    <p:sldId id="623" r:id="rId4"/>
    <p:sldId id="495" r:id="rId5"/>
    <p:sldId id="598" r:id="rId6"/>
    <p:sldId id="596" r:id="rId7"/>
    <p:sldId id="597" r:id="rId8"/>
    <p:sldId id="599" r:id="rId9"/>
    <p:sldId id="601" r:id="rId10"/>
    <p:sldId id="625" r:id="rId11"/>
    <p:sldId id="600" r:id="rId12"/>
    <p:sldId id="602" r:id="rId13"/>
    <p:sldId id="603" r:id="rId14"/>
    <p:sldId id="607" r:id="rId15"/>
    <p:sldId id="606" r:id="rId16"/>
    <p:sldId id="604" r:id="rId17"/>
    <p:sldId id="605" r:id="rId18"/>
    <p:sldId id="620" r:id="rId19"/>
    <p:sldId id="621" r:id="rId20"/>
    <p:sldId id="622" r:id="rId21"/>
    <p:sldId id="608" r:id="rId22"/>
    <p:sldId id="619" r:id="rId23"/>
    <p:sldId id="618" r:id="rId24"/>
    <p:sldId id="609" r:id="rId25"/>
    <p:sldId id="610" r:id="rId26"/>
    <p:sldId id="611" r:id="rId27"/>
    <p:sldId id="612" r:id="rId28"/>
    <p:sldId id="613" r:id="rId29"/>
    <p:sldId id="614" r:id="rId30"/>
    <p:sldId id="615" r:id="rId31"/>
    <p:sldId id="616" r:id="rId32"/>
    <p:sldId id="617" r:id="rId33"/>
    <p:sldId id="626" r:id="rId34"/>
    <p:sldId id="624" r:id="rId35"/>
    <p:sldId id="627" r:id="rId36"/>
    <p:sldId id="629" r:id="rId37"/>
    <p:sldId id="630" r:id="rId38"/>
    <p:sldId id="631" r:id="rId39"/>
    <p:sldId id="632" r:id="rId40"/>
    <p:sldId id="633" r:id="rId41"/>
    <p:sldId id="634" r:id="rId42"/>
    <p:sldId id="635" r:id="rId43"/>
    <p:sldId id="636" r:id="rId44"/>
    <p:sldId id="637" r:id="rId45"/>
    <p:sldId id="638" r:id="rId46"/>
    <p:sldId id="628" r:id="rId47"/>
    <p:sldId id="595" r:id="rId48"/>
    <p:sldId id="373" r:id="rId49"/>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99"/>
    <a:srgbClr val="00C8FF"/>
    <a:srgbClr val="0093DD"/>
    <a:srgbClr val="0000FF"/>
    <a:srgbClr val="FF5050"/>
    <a:srgbClr val="FF7C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93" autoAdjust="0"/>
    <p:restoredTop sz="93170" autoAdjust="0"/>
  </p:normalViewPr>
  <p:slideViewPr>
    <p:cSldViewPr>
      <p:cViewPr varScale="1">
        <p:scale>
          <a:sx n="68" d="100"/>
          <a:sy n="68" d="100"/>
        </p:scale>
        <p:origin x="-426" y="-108"/>
      </p:cViewPr>
      <p:guideLst>
        <p:guide orient="horz" pos="2160"/>
        <p:guide pos="2880"/>
      </p:guideLst>
    </p:cSldViewPr>
  </p:slideViewPr>
  <p:notesTextViewPr>
    <p:cViewPr>
      <p:scale>
        <a:sx n="100" d="100"/>
        <a:sy n="100" d="100"/>
      </p:scale>
      <p:origin x="0" y="0"/>
    </p:cViewPr>
  </p:notesTextViewPr>
  <p:notesViewPr>
    <p:cSldViewPr>
      <p:cViewPr varScale="1">
        <p:scale>
          <a:sx n="92" d="100"/>
          <a:sy n="92" d="100"/>
        </p:scale>
        <p:origin x="-3768"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4A6F3147-B3C0-4B2A-B964-AB106F786BE1}" type="datetimeFigureOut">
              <a:rPr lang="en-US"/>
              <a:pPr>
                <a:defRPr/>
              </a:pPr>
              <a:t>8/30/2013</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CA"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CA" noProof="0" smtClean="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1BF7B1FF-DFE5-4B27-8E0E-F1DDF2FB76BC}" type="slidenum">
              <a:rPr lang="en-CA"/>
              <a:pPr>
                <a:defRPr/>
              </a:pPr>
              <a:t>‹#›</a:t>
            </a:fld>
            <a:endParaRPr lang="en-CA"/>
          </a:p>
        </p:txBody>
      </p:sp>
    </p:spTree>
    <p:extLst>
      <p:ext uri="{BB962C8B-B14F-4D97-AF65-F5344CB8AC3E}">
        <p14:creationId xmlns:p14="http://schemas.microsoft.com/office/powerpoint/2010/main" val="46927224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p:spPr>
      </p:sp>
      <p:sp>
        <p:nvSpPr>
          <p:cNvPr id="501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CA" smtClean="0"/>
          </a:p>
        </p:txBody>
      </p:sp>
      <p:sp>
        <p:nvSpPr>
          <p:cNvPr id="71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E6226FB-55D5-4CAA-90EF-D8DC53E1A20F}" type="slidenum">
              <a:rPr lang="en-CA" smtClean="0"/>
              <a:pPr fontAlgn="base">
                <a:spcBef>
                  <a:spcPct val="0"/>
                </a:spcBef>
                <a:spcAft>
                  <a:spcPct val="0"/>
                </a:spcAft>
                <a:defRPr/>
              </a:pPr>
              <a:t>1</a:t>
            </a:fld>
            <a:endParaRPr lang="en-CA"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CA" dirty="0"/>
          </a:p>
        </p:txBody>
      </p:sp>
      <p:sp>
        <p:nvSpPr>
          <p:cNvPr id="4" name="Slide Number Placeholder 3"/>
          <p:cNvSpPr>
            <a:spLocks noGrp="1"/>
          </p:cNvSpPr>
          <p:nvPr>
            <p:ph type="sldNum" sz="quarter" idx="10"/>
          </p:nvPr>
        </p:nvSpPr>
        <p:spPr/>
        <p:txBody>
          <a:bodyPr/>
          <a:lstStyle/>
          <a:p>
            <a:pPr>
              <a:defRPr/>
            </a:pPr>
            <a:fld id="{1BF7B1FF-DFE5-4B27-8E0E-F1DDF2FB76BC}" type="slidenum">
              <a:rPr lang="en-CA" smtClean="0"/>
              <a:pPr>
                <a:defRPr/>
              </a:pPr>
              <a:t>46</a:t>
            </a:fld>
            <a:endParaRPr lang="en-CA"/>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89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CA" smtClean="0"/>
          </a:p>
        </p:txBody>
      </p:sp>
      <p:sp>
        <p:nvSpPr>
          <p:cNvPr id="4" name="Slide Number Placeholder 3"/>
          <p:cNvSpPr>
            <a:spLocks noGrp="1"/>
          </p:cNvSpPr>
          <p:nvPr>
            <p:ph type="sldNum" sz="quarter" idx="5"/>
          </p:nvPr>
        </p:nvSpPr>
        <p:spPr/>
        <p:txBody>
          <a:bodyPr/>
          <a:lstStyle/>
          <a:p>
            <a:pPr>
              <a:defRPr/>
            </a:pPr>
            <a:fld id="{C9719500-C45E-434A-BC8A-8FFFDCB8ACC3}" type="slidenum">
              <a:rPr lang="en-CA" smtClean="0"/>
              <a:pPr>
                <a:defRPr/>
              </a:pPr>
              <a:t>48</a:t>
            </a:fld>
            <a:endParaRPr lang="en-CA"/>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defRPr sz="4000"/>
            </a:lvl1pPr>
          </a:lstStyle>
          <a:p>
            <a:r>
              <a:rPr lang="en-US" dirty="0" smtClean="0"/>
              <a:t>Click to edit Master title style</a:t>
            </a:r>
            <a:endParaRPr lang="en-CA" dirty="0"/>
          </a:p>
        </p:txBody>
      </p:sp>
      <p:sp>
        <p:nvSpPr>
          <p:cNvPr id="6" name="Text Box 14"/>
          <p:cNvSpPr txBox="1">
            <a:spLocks noChangeArrowheads="1"/>
          </p:cNvSpPr>
          <p:nvPr userDrawn="1"/>
        </p:nvSpPr>
        <p:spPr bwMode="auto">
          <a:xfrm>
            <a:off x="3779838" y="260350"/>
            <a:ext cx="5040312" cy="400050"/>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2000" dirty="0">
                <a:solidFill>
                  <a:schemeClr val="bg1"/>
                </a:solidFill>
                <a:latin typeface="Arial" pitchFamily="34" charset="0"/>
                <a:cs typeface="Arial" pitchFamily="34" charset="0"/>
              </a:rPr>
              <a:t>ECE 250 </a:t>
            </a:r>
            <a:r>
              <a:rPr lang="en-US" sz="2000" i="1" dirty="0">
                <a:solidFill>
                  <a:schemeClr val="bg1"/>
                </a:solidFill>
                <a:latin typeface="Arial" pitchFamily="34" charset="0"/>
                <a:cs typeface="Arial" pitchFamily="34" charset="0"/>
              </a:rPr>
              <a:t>Algorithms and Data Structures</a:t>
            </a:r>
          </a:p>
        </p:txBody>
      </p:sp>
      <p:sp>
        <p:nvSpPr>
          <p:cNvPr id="7" name="Text Box 14"/>
          <p:cNvSpPr txBox="1">
            <a:spLocks noChangeArrowheads="1"/>
          </p:cNvSpPr>
          <p:nvPr userDrawn="1"/>
        </p:nvSpPr>
        <p:spPr bwMode="auto">
          <a:xfrm>
            <a:off x="5472113" y="4365625"/>
            <a:ext cx="3671887" cy="2270125"/>
          </a:xfrm>
          <a:prstGeom prst="rect">
            <a:avLst/>
          </a:prstGeom>
          <a:noFill/>
          <a:ln w="9525">
            <a:noFill/>
            <a:miter lim="800000"/>
            <a:headEnd/>
            <a:tailEnd/>
          </a:ln>
          <a:effectLst>
            <a:outerShdw blurRad="50800" dist="25400" dir="2700000" algn="tl" rotWithShape="0">
              <a:prstClr val="black"/>
            </a:outerShdw>
          </a:effectLst>
        </p:spPr>
        <p:txBody>
          <a:bodyPr>
            <a:spAutoFit/>
          </a:bodyPr>
          <a:lstStyle/>
          <a:p>
            <a:pPr defTabSz="457200">
              <a:spcBef>
                <a:spcPct val="20000"/>
              </a:spcBef>
              <a:defRPr/>
            </a:pPr>
            <a:r>
              <a:rPr lang="en-US" sz="1200" b="1" kern="0" dirty="0">
                <a:solidFill>
                  <a:srgbClr val="FFFFFF"/>
                </a:solidFill>
                <a:latin typeface="Arial" pitchFamily="34" charset="0"/>
                <a:ea typeface="ＭＳ Ｐゴシック" charset="-128"/>
                <a:cs typeface="Arial" pitchFamily="34" charset="0"/>
              </a:rPr>
              <a:t>Douglas Wilhelm Harder, </a:t>
            </a:r>
            <a:r>
              <a:rPr lang="en-US" sz="1200" b="1" kern="0" dirty="0" err="1">
                <a:solidFill>
                  <a:srgbClr val="FFFFFF"/>
                </a:solidFill>
                <a:latin typeface="Arial" pitchFamily="34" charset="0"/>
                <a:ea typeface="ＭＳ Ｐゴシック" charset="-128"/>
                <a:cs typeface="Arial" pitchFamily="34" charset="0"/>
              </a:rPr>
              <a:t>M.Math</a:t>
            </a:r>
            <a:r>
              <a:rPr lang="en-US" sz="1200" b="1" kern="0" dirty="0">
                <a:solidFill>
                  <a:srgbClr val="FFFFFF"/>
                </a:solidFill>
                <a:latin typeface="Arial" pitchFamily="34" charset="0"/>
                <a:ea typeface="ＭＳ Ｐゴシック" charset="-128"/>
                <a:cs typeface="Arial" pitchFamily="34" charset="0"/>
              </a:rPr>
              <a:t>. LEL</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Department of Electrical and Computer Engineering</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University of Waterloo</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Waterloo, Ontario, Canada</a:t>
            </a:r>
          </a:p>
          <a:p>
            <a:pPr defTabSz="457200">
              <a:spcBef>
                <a:spcPct val="20000"/>
              </a:spcBef>
              <a:defRPr/>
            </a:pPr>
            <a:endParaRPr lang="en-US" sz="1100" kern="0" dirty="0">
              <a:solidFill>
                <a:srgbClr val="FFFFFF"/>
              </a:solidFill>
              <a:latin typeface="Arial" pitchFamily="34" charset="0"/>
              <a:ea typeface="ＭＳ Ｐゴシック" charset="-128"/>
              <a:cs typeface="Arial" pitchFamily="34" charset="0"/>
            </a:endParaRP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ece.uwaterloo.ca</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dwharder@alumni.uwaterloo.ca</a:t>
            </a:r>
          </a:p>
          <a:p>
            <a:pPr defTabSz="457200">
              <a:spcBef>
                <a:spcPct val="20000"/>
              </a:spcBef>
              <a:defRPr/>
            </a:pPr>
            <a:endParaRPr lang="en-CA" sz="900" dirty="0">
              <a:solidFill>
                <a:srgbClr val="FFFFFF"/>
              </a:solidFill>
              <a:latin typeface="Arial"/>
              <a:ea typeface="ＭＳ Ｐゴシック" charset="-128"/>
            </a:endParaRPr>
          </a:p>
          <a:p>
            <a:pPr defTabSz="457200">
              <a:spcBef>
                <a:spcPct val="20000"/>
              </a:spcBef>
              <a:defRPr/>
            </a:pPr>
            <a:r>
              <a:rPr lang="en-CA" sz="900" dirty="0">
                <a:solidFill>
                  <a:srgbClr val="FFFFFF"/>
                </a:solidFill>
                <a:latin typeface="Arial"/>
                <a:ea typeface="ＭＳ Ｐゴシック" charset="-128"/>
              </a:rPr>
              <a:t>© 2006-2013 by Douglas Wilhelm Harder.  Some rights reserved.</a:t>
            </a:r>
            <a:endParaRPr lang="en-US" sz="900" kern="0" dirty="0">
              <a:solidFill>
                <a:srgbClr val="FFFFFF"/>
              </a:solidFill>
              <a:latin typeface="Arial" pitchFamily="34" charset="0"/>
              <a:ea typeface="ＭＳ Ｐゴシック" charset="-128"/>
              <a:cs typeface="Arial" pitchFamily="34" charset="0"/>
            </a:endParaRPr>
          </a:p>
          <a:p>
            <a:pPr defTabSz="457200">
              <a:spcBef>
                <a:spcPct val="20000"/>
              </a:spcBef>
              <a:defRPr/>
            </a:pPr>
            <a:endParaRPr lang="en-CA" sz="2400" dirty="0">
              <a:solidFill>
                <a:srgbClr val="FFFFFF"/>
              </a:solidFill>
              <a:latin typeface="Arial"/>
              <a:ea typeface="ＭＳ Ｐゴシック" charset="-128"/>
            </a:endParaRPr>
          </a:p>
        </p:txBody>
      </p:sp>
      <p:pic>
        <p:nvPicPr>
          <p:cNvPr id="5" name="Picture 2" descr="C:\Users\dwharder\Desktop\cc.png"/>
          <p:cNvPicPr>
            <a:picLocks noChangeAspect="1" noChangeArrowheads="1"/>
          </p:cNvPicPr>
          <p:nvPr userDrawn="1"/>
        </p:nvPicPr>
        <p:blipFill>
          <a:blip r:embed="rId3" cstate="print"/>
          <a:srcRect/>
          <a:stretch>
            <a:fillRect/>
          </a:stretch>
        </p:blipFill>
        <p:spPr bwMode="auto">
          <a:xfrm>
            <a:off x="8297863" y="6373813"/>
            <a:ext cx="679450" cy="330200"/>
          </a:xfrm>
          <a:prstGeom prst="rect">
            <a:avLst/>
          </a:prstGeom>
          <a:noFill/>
          <a:ln w="9525">
            <a:noFill/>
            <a:miter lim="800000"/>
            <a:headEnd/>
            <a:tailEnd/>
          </a:ln>
        </p:spPr>
      </p:pic>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6" name="TextBox 5"/>
          <p:cNvSpPr txBox="1"/>
          <p:nvPr userDrawn="1"/>
        </p:nvSpPr>
        <p:spPr>
          <a:xfrm>
            <a:off x="8493125" y="387350"/>
            <a:ext cx="400050" cy="304800"/>
          </a:xfrm>
          <a:prstGeom prst="rect">
            <a:avLst/>
          </a:prstGeom>
          <a:noFill/>
        </p:spPr>
        <p:txBody>
          <a:bodyPr wrap="none">
            <a:spAutoFit/>
          </a:bodyPr>
          <a:lstStyle/>
          <a:p>
            <a:pPr algn="r">
              <a:defRPr/>
            </a:pPr>
            <a:fld id="{CB04C21C-B0BC-4588-B282-CC300FAFEEC9}" type="slidenum">
              <a:rPr lang="en-CA" sz="1400">
                <a:solidFill>
                  <a:schemeClr val="tx1">
                    <a:lumMod val="50000"/>
                    <a:lumOff val="50000"/>
                  </a:schemeClr>
                </a:solidFill>
              </a:rPr>
              <a:pPr algn="r">
                <a:defRPr/>
              </a:pPr>
              <a:t>‹#›</a:t>
            </a:fld>
            <a:endParaRPr lang="en-CA" sz="1400">
              <a:solidFill>
                <a:schemeClr val="tx1">
                  <a:lumMod val="50000"/>
                  <a:lumOff val="50000"/>
                </a:schemeClr>
              </a:solidFill>
            </a:endParaRPr>
          </a:p>
        </p:txBody>
      </p:sp>
      <p:sp>
        <p:nvSpPr>
          <p:cNvPr id="7" name="Footer Placeholder 4"/>
          <p:cNvSpPr txBox="1">
            <a:spLocks/>
          </p:cNvSpPr>
          <p:nvPr userDrawn="1"/>
        </p:nvSpPr>
        <p:spPr>
          <a:xfrm>
            <a:off x="2916238" y="111125"/>
            <a:ext cx="5832475" cy="365125"/>
          </a:xfrm>
          <a:prstGeom prst="rect">
            <a:avLst/>
          </a:prstGeom>
        </p:spPr>
        <p:txBody>
          <a:bodyPr/>
          <a:lstStyle>
            <a:lvl1pPr algn="ctr" fontAlgn="auto">
              <a:spcBef>
                <a:spcPts val="0"/>
              </a:spcBef>
              <a:spcAft>
                <a:spcPts val="0"/>
              </a:spcAft>
              <a:defRPr sz="1600">
                <a:solidFill>
                  <a:schemeClr val="tx1">
                    <a:lumMod val="50000"/>
                    <a:lumOff val="50000"/>
                  </a:schemeClr>
                </a:solidFill>
                <a:latin typeface="+mn-lt"/>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600" b="0" i="0" u="none" strike="noStrike" kern="1200" cap="none" spc="0" normalizeH="0" baseline="0" noProof="0" dirty="0" smtClean="0">
                <a:ln>
                  <a:noFill/>
                </a:ln>
                <a:solidFill>
                  <a:schemeClr val="tx1">
                    <a:lumMod val="50000"/>
                    <a:lumOff val="50000"/>
                  </a:schemeClr>
                </a:solidFill>
                <a:effectLst/>
                <a:uLnTx/>
                <a:uFillTx/>
                <a:latin typeface="+mn-lt"/>
                <a:ea typeface="+mn-ea"/>
                <a:cs typeface="+mn-cs"/>
              </a:rPr>
              <a:t>Standard Template Library</a:t>
            </a:r>
            <a:endParaRPr kumimoji="0" lang="en-CA" sz="1600" b="0" i="0" u="none" strike="noStrike" kern="1200" cap="none" spc="0" normalizeH="0" baseline="0" noProof="0" dirty="0">
              <a:ln>
                <a:noFill/>
              </a:ln>
              <a:solidFill>
                <a:schemeClr val="tx1">
                  <a:lumMod val="50000"/>
                  <a:lumOff val="50000"/>
                </a:schemeClr>
              </a:solidFill>
              <a:effectLst/>
              <a:uLnTx/>
              <a:uFillTx/>
              <a:latin typeface="+mn-lt"/>
              <a:ea typeface="+mn-ea"/>
              <a:cs typeface="+mn-cs"/>
            </a:endParaRPr>
          </a:p>
        </p:txBody>
      </p:sp>
      <p:sp>
        <p:nvSpPr>
          <p:cNvPr id="2" name="Title 1"/>
          <p:cNvSpPr>
            <a:spLocks noGrp="1"/>
          </p:cNvSpPr>
          <p:nvPr>
            <p:ph type="title"/>
          </p:nvPr>
        </p:nvSpPr>
        <p:spPr/>
        <p:txBody>
          <a:bodyPr>
            <a:normAutofit/>
          </a:bodyPr>
          <a:lstStyle>
            <a:lvl1pPr>
              <a:defRPr sz="2800"/>
            </a:lvl1pPr>
          </a:lstStyle>
          <a:p>
            <a:r>
              <a:rPr lang="en-US" dirty="0" smtClean="0"/>
              <a:t>Click to edit Master title style</a:t>
            </a:r>
            <a:endParaRPr lang="en-CA" dirty="0"/>
          </a:p>
        </p:txBody>
      </p:sp>
      <p:sp>
        <p:nvSpPr>
          <p:cNvPr id="3" name="Content Placeholder 2"/>
          <p:cNvSpPr>
            <a:spLocks noGrp="1"/>
          </p:cNvSpPr>
          <p:nvPr>
            <p:ph idx="1"/>
          </p:nvPr>
        </p:nvSpPr>
        <p:spPr/>
        <p:txBody>
          <a:bodyPr>
            <a:normAutofit/>
          </a:bodyPr>
          <a:lstStyle>
            <a:lvl1pPr>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cstate="print">
            <a:lum/>
          </a:blip>
          <a:srcRect/>
          <a:stretch>
            <a:fillRect/>
          </a:stretch>
        </a:blipFill>
        <a:effectLst/>
      </p:bgPr>
    </p:bg>
    <p:spTree>
      <p:nvGrpSpPr>
        <p:cNvPr id="1" name=""/>
        <p:cNvGrpSpPr/>
        <p:nvPr/>
      </p:nvGrpSpPr>
      <p:grpSpPr>
        <a:xfrm>
          <a:off x="0" y="0"/>
          <a:ext cx="0" cy="0"/>
          <a:chOff x="0" y="0"/>
          <a:chExt cx="0" cy="0"/>
        </a:xfrm>
      </p:grpSpPr>
      <p:sp>
        <p:nvSpPr>
          <p:cNvPr id="3174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CA" smtClean="0"/>
          </a:p>
        </p:txBody>
      </p:sp>
      <p:sp>
        <p:nvSpPr>
          <p:cNvPr id="3174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endParaRPr lang="en-CA"/>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Lst>
  <p:timing>
    <p:tnLst>
      <p:par>
        <p:cTn id="1" dur="indefinite" restart="never" nodeType="tmRoot"/>
      </p:par>
    </p:tnLst>
  </p:timing>
  <p:hf hdr="0" dt="0"/>
  <p:txStyles>
    <p:titleStyle>
      <a:lvl1pPr algn="ctr" rtl="0" eaLnBrk="0" fontAlgn="base" hangingPunct="0">
        <a:spcBef>
          <a:spcPct val="0"/>
        </a:spcBef>
        <a:spcAft>
          <a:spcPct val="0"/>
        </a:spcAft>
        <a:defRPr sz="2800" kern="1200">
          <a:solidFill>
            <a:schemeClr val="tx1"/>
          </a:solidFill>
          <a:latin typeface="Arial" pitchFamily="34" charset="0"/>
          <a:ea typeface="+mj-ea"/>
          <a:cs typeface="Arial" pitchFamily="34" charset="0"/>
        </a:defRPr>
      </a:lvl1pPr>
      <a:lvl2pPr algn="ctr" rtl="0" eaLnBrk="0" fontAlgn="base" hangingPunct="0">
        <a:spcBef>
          <a:spcPct val="0"/>
        </a:spcBef>
        <a:spcAft>
          <a:spcPct val="0"/>
        </a:spcAft>
        <a:defRPr sz="2800">
          <a:solidFill>
            <a:schemeClr val="tx1"/>
          </a:solidFill>
          <a:latin typeface="Arial" charset="0"/>
          <a:cs typeface="Arial" charset="0"/>
        </a:defRPr>
      </a:lvl2pPr>
      <a:lvl3pPr algn="ctr" rtl="0" eaLnBrk="0" fontAlgn="base" hangingPunct="0">
        <a:spcBef>
          <a:spcPct val="0"/>
        </a:spcBef>
        <a:spcAft>
          <a:spcPct val="0"/>
        </a:spcAft>
        <a:defRPr sz="2800">
          <a:solidFill>
            <a:schemeClr val="tx1"/>
          </a:solidFill>
          <a:latin typeface="Arial" charset="0"/>
          <a:cs typeface="Arial" charset="0"/>
        </a:defRPr>
      </a:lvl3pPr>
      <a:lvl4pPr algn="ctr" rtl="0" eaLnBrk="0" fontAlgn="base" hangingPunct="0">
        <a:spcBef>
          <a:spcPct val="0"/>
        </a:spcBef>
        <a:spcAft>
          <a:spcPct val="0"/>
        </a:spcAft>
        <a:defRPr sz="2800">
          <a:solidFill>
            <a:schemeClr val="tx1"/>
          </a:solidFill>
          <a:latin typeface="Arial" charset="0"/>
          <a:cs typeface="Arial" charset="0"/>
        </a:defRPr>
      </a:lvl4pPr>
      <a:lvl5pPr algn="ctr" rtl="0" eaLnBrk="0" fontAlgn="base" hangingPunct="0">
        <a:spcBef>
          <a:spcPct val="0"/>
        </a:spcBef>
        <a:spcAft>
          <a:spcPct val="0"/>
        </a:spcAft>
        <a:defRPr sz="2800">
          <a:solidFill>
            <a:schemeClr val="tx1"/>
          </a:solidFill>
          <a:latin typeface="Arial" charset="0"/>
          <a:cs typeface="Arial"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16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4"/>
          <p:cNvSpPr txBox="1">
            <a:spLocks noChangeArrowheads="1"/>
          </p:cNvSpPr>
          <p:nvPr/>
        </p:nvSpPr>
        <p:spPr bwMode="auto">
          <a:xfrm>
            <a:off x="755650" y="2219950"/>
            <a:ext cx="7199313" cy="1446550"/>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4400" dirty="0" smtClean="0">
                <a:solidFill>
                  <a:schemeClr val="bg1"/>
                </a:solidFill>
                <a:latin typeface="Arial" pitchFamily="34" charset="0"/>
                <a:cs typeface="Arial" pitchFamily="34" charset="0"/>
              </a:rPr>
              <a:t>13.2 The Standard Template Library (STL)</a:t>
            </a:r>
            <a:endParaRPr lang="en-US" sz="4400" dirty="0">
              <a:solidFill>
                <a:schemeClr val="bg1"/>
              </a:solidFill>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err="1" smtClean="0">
                <a:latin typeface="Consolas" pitchFamily="49" charset="0"/>
                <a:cs typeface="Consolas" pitchFamily="49" charset="0"/>
              </a:rPr>
              <a:t>bitset</a:t>
            </a:r>
            <a:r>
              <a:rPr lang="en-CA" dirty="0" smtClean="0">
                <a:latin typeface="Consolas" pitchFamily="49" charset="0"/>
                <a:cs typeface="Consolas" pitchFamily="49" charset="0"/>
              </a:rPr>
              <a:t>&lt;N&gt;</a:t>
            </a:r>
            <a:endParaRPr lang="en-CA" dirty="0"/>
          </a:p>
        </p:txBody>
      </p:sp>
      <p:sp>
        <p:nvSpPr>
          <p:cNvPr id="3" name="Content Placeholder 2"/>
          <p:cNvSpPr>
            <a:spLocks noGrp="1"/>
          </p:cNvSpPr>
          <p:nvPr>
            <p:ph idx="1"/>
          </p:nvPr>
        </p:nvSpPr>
        <p:spPr>
          <a:noFill/>
        </p:spPr>
        <p:txBody>
          <a:bodyPr/>
          <a:lstStyle/>
          <a:p>
            <a:endParaRPr lang="en-CA"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CA" dirty="0" smtClean="0">
                <a:latin typeface="Consolas" pitchFamily="49" charset="0"/>
                <a:cs typeface="Consolas" pitchFamily="49" charset="0"/>
              </a:rPr>
              <a:t>vector&lt;T&gt;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p:txBody>
          <a:bodyPr/>
          <a:lstStyle/>
          <a:p>
            <a:pPr eaLnBrk="1" hangingPunct="1">
              <a:buFont typeface="Arial" charset="0"/>
              <a:buNone/>
            </a:pPr>
            <a:r>
              <a:rPr lang="en-US" dirty="0" smtClean="0">
                <a:latin typeface="Arial" charset="0"/>
                <a:cs typeface="Arial" charset="0"/>
              </a:rPr>
              <a:t>	This is a sequence container with a linear order</a:t>
            </a:r>
          </a:p>
          <a:p>
            <a:pPr lvl="1" eaLnBrk="1" hangingPunct="1"/>
            <a:r>
              <a:rPr lang="en-US" dirty="0" smtClean="0">
                <a:latin typeface="Arial" charset="0"/>
                <a:cs typeface="Arial" charset="0"/>
              </a:rPr>
              <a:t>Elements are accessed by their position</a:t>
            </a:r>
          </a:p>
          <a:p>
            <a:pPr eaLnBrk="1" hangingPunct="1">
              <a:buNone/>
            </a:pPr>
            <a:r>
              <a:rPr lang="en-US" dirty="0" smtClean="0">
                <a:latin typeface="Arial" charset="0"/>
                <a:cs typeface="Arial" charset="0"/>
              </a:rPr>
              <a:t>	The memory allocation is contiguous</a:t>
            </a:r>
          </a:p>
          <a:p>
            <a:pPr lvl="1" eaLnBrk="1" hangingPunct="1"/>
            <a:r>
              <a:rPr lang="en-US" dirty="0" smtClean="0">
                <a:latin typeface="Arial" charset="0"/>
                <a:cs typeface="Arial" charset="0"/>
              </a:rPr>
              <a:t>Random access is </a:t>
            </a:r>
            <a:r>
              <a:rPr lang="en-US" dirty="0" smtClean="0">
                <a:latin typeface="Symbol" pitchFamily="18" charset="2"/>
                <a:cs typeface="Arial" charset="0"/>
              </a:rPr>
              <a:t>Q</a:t>
            </a:r>
            <a:r>
              <a:rPr lang="en-US" dirty="0" smtClean="0">
                <a:latin typeface="Times New Roman" pitchFamily="18" charset="0"/>
                <a:cs typeface="Times New Roman" pitchFamily="18" charset="0"/>
              </a:rPr>
              <a:t>(1)</a:t>
            </a:r>
          </a:p>
          <a:p>
            <a:pPr eaLnBrk="1" hangingPunct="1">
              <a:buNone/>
            </a:pPr>
            <a:r>
              <a:rPr lang="en-US" dirty="0" smtClean="0">
                <a:latin typeface="Arial" charset="0"/>
                <a:cs typeface="Arial" charset="0"/>
              </a:rPr>
              <a:t>	The array allocation is dynamic</a:t>
            </a:r>
          </a:p>
          <a:p>
            <a:pPr lvl="1" eaLnBrk="1" hangingPunct="1"/>
            <a:r>
              <a:rPr lang="en-US" dirty="0" smtClean="0">
                <a:latin typeface="Arial" charset="0"/>
                <a:cs typeface="Arial" charset="0"/>
              </a:rPr>
              <a:t>The size of the array can change at runtime</a:t>
            </a:r>
          </a:p>
          <a:p>
            <a:pPr eaLnBrk="1" hangingPunct="1">
              <a:buNone/>
            </a:pPr>
            <a:r>
              <a:rPr lang="en-US" dirty="0" smtClean="0">
                <a:latin typeface="Arial" charset="0"/>
                <a:cs typeface="Arial" charset="0"/>
              </a:rPr>
              <a:t>	The user can specify the method of allocation</a:t>
            </a:r>
          </a:p>
          <a:p>
            <a:pPr lvl="1" eaLnBrk="1" hangingPunct="1"/>
            <a:endParaRPr lang="en-US" dirty="0" smtClean="0">
              <a:latin typeface="Arial" charset="0"/>
              <a:cs typeface="Arial" charset="0"/>
            </a:endParaRPr>
          </a:p>
          <a:p>
            <a:pPr eaLnBrk="1" hangingPunct="1">
              <a:buFont typeface="Arial" charset="0"/>
              <a:buNone/>
            </a:pPr>
            <a:endParaRPr lang="en-US" dirty="0" smtClean="0">
              <a:latin typeface="Arial" charset="0"/>
              <a:cs typeface="Arial" charset="0"/>
            </a:endParaRPr>
          </a:p>
          <a:p>
            <a:pPr eaLnBrk="1" hangingPunct="1">
              <a:buFont typeface="Arial" charset="0"/>
              <a:buNone/>
            </a:pPr>
            <a:r>
              <a:rPr lang="en-US" dirty="0" smtClean="0">
                <a:latin typeface="Arial" charset="0"/>
                <a:cs typeface="Arial" charset="0"/>
              </a:rPr>
              <a:t>	</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CA" dirty="0" smtClean="0">
                <a:latin typeface="Consolas" pitchFamily="49" charset="0"/>
                <a:cs typeface="Consolas" pitchFamily="49" charset="0"/>
              </a:rPr>
              <a:t>vector&lt;T&gt;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p:txBody>
          <a:bodyPr/>
          <a:lstStyle/>
          <a:p>
            <a:pPr eaLnBrk="1" hangingPunct="1">
              <a:buFont typeface="Arial" charset="0"/>
              <a:buNone/>
            </a:pPr>
            <a:r>
              <a:rPr lang="en-US" dirty="0" smtClean="0">
                <a:latin typeface="Arial" charset="0"/>
                <a:cs typeface="Arial" charset="0"/>
              </a:rPr>
              <a:t>	To make return types more standard, the C++ STL defines specific  member types associated with each class:</a:t>
            </a:r>
          </a:p>
          <a:p>
            <a:pPr lvl="1" eaLnBrk="1" hangingPunct="1">
              <a:buNone/>
            </a:pPr>
            <a:endParaRPr lang="en-US" sz="2000" dirty="0" smtClean="0">
              <a:latin typeface="Consolas" pitchFamily="49" charset="0"/>
              <a:cs typeface="Consolas" pitchFamily="49" charset="0"/>
            </a:endParaRPr>
          </a:p>
          <a:p>
            <a:pPr lvl="1" eaLnBrk="1" hangingPunct="1">
              <a:buNone/>
            </a:pPr>
            <a:r>
              <a:rPr lang="en-US" dirty="0" smtClean="0">
                <a:latin typeface="Arial" charset="0"/>
                <a:cs typeface="Arial" charset="0"/>
              </a:rPr>
              <a:t>		</a:t>
            </a:r>
            <a:r>
              <a:rPr lang="en-US" dirty="0" smtClean="0">
                <a:latin typeface="Consolas" pitchFamily="49" charset="0"/>
                <a:cs typeface="Consolas" pitchFamily="49" charset="0"/>
              </a:rPr>
              <a:t>vector&lt;T&gt;::</a:t>
            </a:r>
            <a:r>
              <a:rPr lang="en-US" dirty="0" err="1" smtClean="0">
                <a:latin typeface="Consolas" pitchFamily="49" charset="0"/>
                <a:cs typeface="Consolas" pitchFamily="49" charset="0"/>
              </a:rPr>
              <a:t>value_type</a:t>
            </a:r>
            <a:r>
              <a:rPr lang="en-US" dirty="0" smtClean="0">
                <a:latin typeface="Consolas" pitchFamily="49" charset="0"/>
                <a:cs typeface="Consolas" pitchFamily="49" charset="0"/>
              </a:rPr>
              <a:t>			T</a:t>
            </a:r>
          </a:p>
          <a:p>
            <a:pPr lvl="1" eaLnBrk="1" hangingPunct="1">
              <a:buNone/>
            </a:pPr>
            <a:r>
              <a:rPr lang="en-US" dirty="0" smtClean="0">
                <a:latin typeface="Consolas" pitchFamily="49" charset="0"/>
                <a:cs typeface="Consolas" pitchFamily="49" charset="0"/>
              </a:rPr>
              <a:t>		vector&lt;T&gt;::reference			T &amp;</a:t>
            </a:r>
          </a:p>
          <a:p>
            <a:pPr lvl="1" eaLnBrk="1" hangingPunct="1">
              <a:buNone/>
            </a:pPr>
            <a:r>
              <a:rPr lang="en-US" dirty="0" smtClean="0">
                <a:latin typeface="Consolas" pitchFamily="49" charset="0"/>
                <a:cs typeface="Consolas" pitchFamily="49" charset="0"/>
              </a:rPr>
              <a:t>		vector&lt;T&gt;::</a:t>
            </a:r>
            <a:r>
              <a:rPr lang="en-US" dirty="0" err="1" smtClean="0">
                <a:latin typeface="Consolas" pitchFamily="49" charset="0"/>
                <a:cs typeface="Consolas" pitchFamily="49" charset="0"/>
              </a:rPr>
              <a:t>const_reference</a:t>
            </a:r>
            <a:r>
              <a:rPr lang="en-US" dirty="0" smtClean="0">
                <a:latin typeface="Consolas" pitchFamily="49" charset="0"/>
                <a:cs typeface="Consolas" pitchFamily="49" charset="0"/>
              </a:rPr>
              <a:t>		T const &amp;</a:t>
            </a:r>
          </a:p>
          <a:p>
            <a:pPr lvl="1" eaLnBrk="1" hangingPunct="1">
              <a:buNone/>
            </a:pPr>
            <a:r>
              <a:rPr lang="en-US" dirty="0" smtClean="0">
                <a:latin typeface="Consolas" pitchFamily="49" charset="0"/>
                <a:cs typeface="Consolas" pitchFamily="49" charset="0"/>
              </a:rPr>
              <a:t>		vector&lt;T&gt;::pointer			T *</a:t>
            </a:r>
          </a:p>
          <a:p>
            <a:pPr lvl="1" eaLnBrk="1" hangingPunct="1">
              <a:buNone/>
            </a:pPr>
            <a:r>
              <a:rPr lang="en-US" dirty="0" smtClean="0">
                <a:latin typeface="Consolas" pitchFamily="49" charset="0"/>
                <a:cs typeface="Consolas" pitchFamily="49" charset="0"/>
              </a:rPr>
              <a:t>		vector&lt;T&gt;::</a:t>
            </a:r>
            <a:r>
              <a:rPr lang="en-US" dirty="0" err="1" smtClean="0">
                <a:latin typeface="Consolas" pitchFamily="49" charset="0"/>
                <a:cs typeface="Consolas" pitchFamily="49" charset="0"/>
              </a:rPr>
              <a:t>const_pointer</a:t>
            </a:r>
            <a:r>
              <a:rPr lang="en-US" dirty="0" smtClean="0">
                <a:latin typeface="Consolas" pitchFamily="49" charset="0"/>
                <a:cs typeface="Consolas" pitchFamily="49" charset="0"/>
              </a:rPr>
              <a:t>		T const *</a:t>
            </a:r>
          </a:p>
          <a:p>
            <a:pPr lvl="1" eaLnBrk="1" hangingPunct="1">
              <a:buNone/>
            </a:pPr>
            <a:r>
              <a:rPr lang="en-US" dirty="0" smtClean="0">
                <a:latin typeface="Consolas" pitchFamily="49" charset="0"/>
                <a:cs typeface="Consolas" pitchFamily="49" charset="0"/>
              </a:rPr>
              <a:t>		vector&lt;T&gt;::iterator</a:t>
            </a:r>
          </a:p>
          <a:p>
            <a:pPr lvl="1" eaLnBrk="1" hangingPunct="1">
              <a:buNone/>
            </a:pPr>
            <a:r>
              <a:rPr lang="en-US" dirty="0" smtClean="0">
                <a:latin typeface="Consolas" pitchFamily="49" charset="0"/>
                <a:cs typeface="Consolas" pitchFamily="49" charset="0"/>
              </a:rPr>
              <a:t>		vector&lt;T&gt;::</a:t>
            </a:r>
            <a:r>
              <a:rPr lang="en-US" dirty="0" err="1" smtClean="0">
                <a:latin typeface="Consolas" pitchFamily="49" charset="0"/>
                <a:cs typeface="Consolas" pitchFamily="49" charset="0"/>
              </a:rPr>
              <a:t>const_iterator</a:t>
            </a:r>
            <a:endParaRPr lang="en-US" dirty="0" smtClean="0">
              <a:latin typeface="Consolas" pitchFamily="49" charset="0"/>
              <a:cs typeface="Consolas" pitchFamily="49" charset="0"/>
            </a:endParaRPr>
          </a:p>
          <a:p>
            <a:pPr lvl="1" eaLnBrk="1" hangingPunct="1">
              <a:buNone/>
            </a:pPr>
            <a:r>
              <a:rPr lang="en-US" dirty="0" smtClean="0">
                <a:latin typeface="Consolas" pitchFamily="49" charset="0"/>
                <a:cs typeface="Consolas" pitchFamily="49" charset="0"/>
              </a:rPr>
              <a:t>		vector&lt;T&gt;::</a:t>
            </a:r>
            <a:r>
              <a:rPr lang="en-US" dirty="0" err="1" smtClean="0">
                <a:latin typeface="Consolas" pitchFamily="49" charset="0"/>
                <a:cs typeface="Consolas" pitchFamily="49" charset="0"/>
              </a:rPr>
              <a:t>reverse_iterator</a:t>
            </a:r>
            <a:endParaRPr lang="en-US" dirty="0" smtClean="0">
              <a:latin typeface="Consolas" pitchFamily="49" charset="0"/>
              <a:cs typeface="Consolas" pitchFamily="49" charset="0"/>
            </a:endParaRPr>
          </a:p>
          <a:p>
            <a:pPr lvl="1" eaLnBrk="1" hangingPunct="1">
              <a:buNone/>
            </a:pPr>
            <a:r>
              <a:rPr lang="en-US" dirty="0" smtClean="0">
                <a:latin typeface="Consolas" pitchFamily="49" charset="0"/>
                <a:cs typeface="Consolas" pitchFamily="49" charset="0"/>
              </a:rPr>
              <a:t>		vector&lt;T&gt;::</a:t>
            </a:r>
            <a:r>
              <a:rPr lang="en-US" dirty="0" err="1" smtClean="0">
                <a:latin typeface="Consolas" pitchFamily="49" charset="0"/>
                <a:cs typeface="Consolas" pitchFamily="49" charset="0"/>
              </a:rPr>
              <a:t>const_reverse_iterator</a:t>
            </a:r>
            <a:endParaRPr lang="en-US" dirty="0" smtClean="0">
              <a:latin typeface="Consolas" pitchFamily="49" charset="0"/>
              <a:cs typeface="Consolas" pitchFamily="49" charset="0"/>
            </a:endParaRPr>
          </a:p>
          <a:p>
            <a:pPr lvl="1" eaLnBrk="1" hangingPunct="1">
              <a:buNone/>
            </a:pPr>
            <a:r>
              <a:rPr lang="en-US" dirty="0" smtClean="0">
                <a:latin typeface="Consolas" pitchFamily="49" charset="0"/>
                <a:cs typeface="Consolas" pitchFamily="49" charset="0"/>
              </a:rPr>
              <a:t>		</a:t>
            </a:r>
            <a:r>
              <a:rPr lang="en-US" dirty="0" smtClean="0">
                <a:solidFill>
                  <a:srgbClr val="FF0000"/>
                </a:solidFill>
                <a:latin typeface="Consolas" pitchFamily="49" charset="0"/>
                <a:cs typeface="Consolas" pitchFamily="49" charset="0"/>
              </a:rPr>
              <a:t>vector&lt;T&gt;::</a:t>
            </a:r>
            <a:r>
              <a:rPr lang="en-CA" dirty="0" err="1" smtClean="0">
                <a:solidFill>
                  <a:srgbClr val="FF0000"/>
                </a:solidFill>
                <a:latin typeface="Consolas" pitchFamily="49" charset="0"/>
                <a:cs typeface="Consolas" pitchFamily="49" charset="0"/>
              </a:rPr>
              <a:t>allocator_type</a:t>
            </a:r>
            <a:r>
              <a:rPr lang="en-CA" dirty="0" smtClean="0">
                <a:solidFill>
                  <a:srgbClr val="FF0000"/>
                </a:solidFill>
                <a:latin typeface="Consolas" pitchFamily="49" charset="0"/>
                <a:cs typeface="Consolas" pitchFamily="49" charset="0"/>
              </a:rPr>
              <a:t>		allocate&lt;</a:t>
            </a:r>
            <a:r>
              <a:rPr lang="en-CA" dirty="0" err="1" smtClean="0">
                <a:solidFill>
                  <a:srgbClr val="FF0000"/>
                </a:solidFill>
                <a:latin typeface="Consolas" pitchFamily="49" charset="0"/>
                <a:cs typeface="Consolas" pitchFamily="49" charset="0"/>
              </a:rPr>
              <a:t>value_type</a:t>
            </a:r>
            <a:r>
              <a:rPr lang="en-CA" dirty="0" smtClean="0">
                <a:solidFill>
                  <a:srgbClr val="FF0000"/>
                </a:solidFill>
                <a:latin typeface="Consolas" pitchFamily="49" charset="0"/>
                <a:cs typeface="Consolas" pitchFamily="49" charset="0"/>
              </a:rPr>
              <a:t>&gt;</a:t>
            </a:r>
            <a:endParaRPr lang="en-US" dirty="0" smtClean="0">
              <a:solidFill>
                <a:srgbClr val="FF0000"/>
              </a:solidFill>
              <a:latin typeface="Consolas" pitchFamily="49" charset="0"/>
              <a:cs typeface="Consolas" pitchFamily="49" charset="0"/>
            </a:endParaRPr>
          </a:p>
          <a:p>
            <a:pPr lvl="1" eaLnBrk="1" hangingPunct="1">
              <a:buNone/>
            </a:pPr>
            <a:r>
              <a:rPr lang="en-US" dirty="0" smtClean="0">
                <a:latin typeface="Consolas" pitchFamily="49" charset="0"/>
                <a:cs typeface="Consolas" pitchFamily="49" charset="0"/>
              </a:rPr>
              <a:t>		vector&lt;T&gt;::</a:t>
            </a:r>
            <a:r>
              <a:rPr lang="en-US" dirty="0" err="1" smtClean="0">
                <a:latin typeface="Consolas" pitchFamily="49" charset="0"/>
                <a:cs typeface="Consolas" pitchFamily="49" charset="0"/>
              </a:rPr>
              <a:t>size_type</a:t>
            </a:r>
            <a:r>
              <a:rPr lang="en-US" dirty="0" smtClean="0">
                <a:latin typeface="Consolas" pitchFamily="49" charset="0"/>
                <a:cs typeface="Consolas" pitchFamily="49" charset="0"/>
              </a:rPr>
              <a:t>			</a:t>
            </a:r>
            <a:r>
              <a:rPr lang="en-US" dirty="0" err="1" smtClean="0">
                <a:latin typeface="Consolas" pitchFamily="49" charset="0"/>
                <a:cs typeface="Consolas" pitchFamily="49" charset="0"/>
              </a:rPr>
              <a:t>size_t</a:t>
            </a:r>
            <a:endParaRPr lang="en-US" dirty="0" smtClean="0">
              <a:latin typeface="Consolas" pitchFamily="49" charset="0"/>
              <a:cs typeface="Consolas" pitchFamily="49" charset="0"/>
            </a:endParaRPr>
          </a:p>
          <a:p>
            <a:pPr lvl="1" eaLnBrk="1" hangingPunct="1">
              <a:buNone/>
            </a:pPr>
            <a:r>
              <a:rPr lang="en-US" dirty="0" smtClean="0">
                <a:latin typeface="Consolas" pitchFamily="49" charset="0"/>
                <a:cs typeface="Consolas" pitchFamily="49" charset="0"/>
              </a:rPr>
              <a:t>		vector&lt;T&gt;::</a:t>
            </a:r>
            <a:r>
              <a:rPr lang="en-US" dirty="0" err="1" smtClean="0">
                <a:latin typeface="Consolas" pitchFamily="49" charset="0"/>
                <a:cs typeface="Consolas" pitchFamily="49" charset="0"/>
              </a:rPr>
              <a:t>difference_type</a:t>
            </a:r>
            <a:r>
              <a:rPr lang="en-US" dirty="0" smtClean="0">
                <a:latin typeface="Consolas" pitchFamily="49" charset="0"/>
                <a:cs typeface="Consolas" pitchFamily="49" charset="0"/>
              </a:rPr>
              <a:t>		</a:t>
            </a:r>
            <a:r>
              <a:rPr lang="en-US" dirty="0" err="1" smtClean="0">
                <a:latin typeface="Consolas" pitchFamily="49" charset="0"/>
                <a:cs typeface="Consolas" pitchFamily="49" charset="0"/>
              </a:rPr>
              <a:t>ptrdiff_t</a:t>
            </a:r>
            <a:endParaRPr lang="en-US" dirty="0" smtClean="0">
              <a:latin typeface="Consolas" pitchFamily="49" charset="0"/>
              <a:cs typeface="Consolas" pitchFamily="49" charset="0"/>
            </a:endParaRPr>
          </a:p>
          <a:p>
            <a:pPr lvl="1" eaLnBrk="1" hangingPunct="1">
              <a:buNone/>
            </a:pPr>
            <a:endParaRPr lang="en-US" dirty="0" smtClean="0">
              <a:latin typeface="Arial" charset="0"/>
              <a:cs typeface="Arial" charset="0"/>
            </a:endParaRPr>
          </a:p>
          <a:p>
            <a:pPr lvl="1" eaLnBrk="1" hangingPunct="1">
              <a:buNone/>
            </a:pPr>
            <a:endParaRPr lang="en-US" dirty="0" smtClean="0">
              <a:latin typeface="Consolas" pitchFamily="49" charset="0"/>
              <a:cs typeface="Consolas" pitchFamily="49" charset="0"/>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CA" dirty="0" smtClean="0">
                <a:latin typeface="Consolas" pitchFamily="49" charset="0"/>
                <a:cs typeface="Consolas" pitchFamily="49" charset="0"/>
              </a:rPr>
              <a:t>vector&lt;T&gt;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p:txBody>
          <a:bodyPr/>
          <a:lstStyle/>
          <a:p>
            <a:pPr eaLnBrk="1" hangingPunct="1">
              <a:buFont typeface="Arial" charset="0"/>
              <a:buNone/>
            </a:pPr>
            <a:r>
              <a:rPr lang="en-US" dirty="0" smtClean="0">
                <a:latin typeface="Arial" charset="0"/>
                <a:cs typeface="Arial" charset="0"/>
              </a:rPr>
              <a:t>	Member functions include:</a:t>
            </a:r>
          </a:p>
          <a:p>
            <a:pPr lvl="1" eaLnBrk="1" hangingPunct="1"/>
            <a:r>
              <a:rPr lang="en-US" dirty="0" smtClean="0">
                <a:latin typeface="Arial" charset="0"/>
                <a:cs typeface="Arial" charset="0"/>
              </a:rPr>
              <a:t>Constructors</a:t>
            </a:r>
          </a:p>
          <a:p>
            <a:pPr lvl="2" eaLnBrk="1" hangingPunct="1">
              <a:buNone/>
            </a:pPr>
            <a:r>
              <a:rPr lang="en-US" sz="1800" dirty="0" smtClean="0">
                <a:latin typeface="Arial" charset="0"/>
                <a:cs typeface="Arial" charset="0"/>
              </a:rPr>
              <a:t>	</a:t>
            </a:r>
            <a:r>
              <a:rPr lang="en-CA" sz="1800" dirty="0" smtClean="0">
                <a:latin typeface="Consolas" pitchFamily="49" charset="0"/>
                <a:cs typeface="Consolas" pitchFamily="49" charset="0"/>
              </a:rPr>
              <a:t>explicit </a:t>
            </a:r>
            <a:r>
              <a:rPr lang="en-CA" sz="1800" dirty="0" smtClean="0">
                <a:solidFill>
                  <a:srgbClr val="FF3399"/>
                </a:solidFill>
                <a:latin typeface="Consolas" pitchFamily="49" charset="0"/>
                <a:cs typeface="Consolas" pitchFamily="49" charset="0"/>
              </a:rPr>
              <a:t>vector()</a:t>
            </a:r>
            <a:r>
              <a:rPr lang="en-CA" sz="1800" dirty="0" smtClean="0">
                <a:latin typeface="Consolas" pitchFamily="49" charset="0"/>
                <a:cs typeface="Consolas" pitchFamily="49" charset="0"/>
              </a:rPr>
              <a:t>;</a:t>
            </a:r>
          </a:p>
          <a:p>
            <a:pPr lvl="2" eaLnBrk="1" hangingPunct="1">
              <a:buNone/>
            </a:pPr>
            <a:r>
              <a:rPr lang="en-CA" sz="1800" dirty="0" smtClean="0">
                <a:latin typeface="Consolas" pitchFamily="49" charset="0"/>
                <a:cs typeface="Consolas" pitchFamily="49" charset="0"/>
              </a:rPr>
              <a:t>	explicit </a:t>
            </a:r>
            <a:r>
              <a:rPr lang="en-CA" sz="1800" dirty="0" smtClean="0">
                <a:solidFill>
                  <a:srgbClr val="FF3399"/>
                </a:solidFill>
                <a:latin typeface="Consolas" pitchFamily="49" charset="0"/>
                <a:cs typeface="Consolas" pitchFamily="49" charset="0"/>
              </a:rPr>
              <a:t>vector(</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size_type</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p>
          <a:p>
            <a:pPr lvl="2" eaLnBrk="1" hangingPunct="1">
              <a:buNone/>
            </a:pP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vector(</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size_type</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const_reference</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p>
          <a:p>
            <a:pPr lvl="2" eaLnBrk="1" hangingPunct="1">
              <a:buNone/>
            </a:pPr>
            <a:endParaRPr lang="en-CA" sz="1800" dirty="0" smtClean="0">
              <a:latin typeface="Consolas" pitchFamily="49" charset="0"/>
              <a:cs typeface="Consolas" pitchFamily="49" charset="0"/>
            </a:endParaRPr>
          </a:p>
          <a:p>
            <a:pPr lvl="2" eaLnBrk="1" hangingPunct="1">
              <a:buNone/>
            </a:pPr>
            <a:r>
              <a:rPr lang="en-CA" sz="1800" dirty="0" smtClean="0">
                <a:latin typeface="Consolas" pitchFamily="49" charset="0"/>
                <a:cs typeface="Consolas" pitchFamily="49" charset="0"/>
              </a:rPr>
              <a:t>	template &lt; class </a:t>
            </a:r>
            <a:r>
              <a:rPr lang="en-CA" sz="1800" dirty="0" err="1" smtClean="0">
                <a:latin typeface="Consolas" pitchFamily="49" charset="0"/>
                <a:cs typeface="Consolas" pitchFamily="49" charset="0"/>
              </a:rPr>
              <a:t>InputIterator</a:t>
            </a:r>
            <a:r>
              <a:rPr lang="en-CA" sz="1800" dirty="0" smtClean="0">
                <a:latin typeface="Consolas" pitchFamily="49" charset="0"/>
                <a:cs typeface="Consolas" pitchFamily="49" charset="0"/>
              </a:rPr>
              <a:t> </a:t>
            </a:r>
            <a:r>
              <a:rPr lang="en-CA" sz="1800" dirty="0" smtClean="0">
                <a:latin typeface="Consolas" pitchFamily="49" charset="0"/>
                <a:cs typeface="Consolas" pitchFamily="49" charset="0"/>
              </a:rPr>
              <a:t>&gt;</a:t>
            </a:r>
          </a:p>
          <a:p>
            <a:pPr lvl="2" eaLnBrk="1" hangingPunct="1">
              <a:buNone/>
            </a:pP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vector( </a:t>
            </a:r>
            <a:r>
              <a:rPr lang="en-CA" sz="1800" dirty="0" err="1">
                <a:latin typeface="Consolas" pitchFamily="49" charset="0"/>
                <a:cs typeface="Consolas" pitchFamily="49" charset="0"/>
              </a:rPr>
              <a:t>InputIterator</a:t>
            </a:r>
            <a:r>
              <a:rPr lang="en-CA" sz="1800" dirty="0">
                <a:latin typeface="Consolas" pitchFamily="49" charset="0"/>
                <a:cs typeface="Consolas" pitchFamily="49" charset="0"/>
              </a:rPr>
              <a:t> </a:t>
            </a:r>
            <a:r>
              <a:rPr lang="en-CA" sz="1800" dirty="0" smtClean="0">
                <a:latin typeface="Consolas" pitchFamily="49" charset="0"/>
                <a:cs typeface="Consolas" pitchFamily="49" charset="0"/>
              </a:rPr>
              <a:t>first, </a:t>
            </a:r>
            <a:r>
              <a:rPr lang="en-CA" sz="1800" dirty="0" err="1">
                <a:latin typeface="Consolas" pitchFamily="49" charset="0"/>
                <a:cs typeface="Consolas" pitchFamily="49" charset="0"/>
              </a:rPr>
              <a:t>InputIterator</a:t>
            </a:r>
            <a:r>
              <a:rPr lang="en-CA" sz="1800" dirty="0">
                <a:latin typeface="Consolas" pitchFamily="49" charset="0"/>
                <a:cs typeface="Consolas" pitchFamily="49" charset="0"/>
              </a:rPr>
              <a:t> </a:t>
            </a:r>
            <a:r>
              <a:rPr lang="en-CA" sz="1800" dirty="0" smtClean="0">
                <a:latin typeface="Consolas" pitchFamily="49" charset="0"/>
                <a:cs typeface="Consolas" pitchFamily="49" charset="0"/>
              </a:rPr>
              <a:t>last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p>
          <a:p>
            <a:pPr lvl="2" eaLnBrk="1" hangingPunct="1">
              <a:buNone/>
            </a:pPr>
            <a:endParaRPr lang="en-CA" sz="1800" dirty="0" smtClean="0">
              <a:latin typeface="Consolas" pitchFamily="49" charset="0"/>
              <a:cs typeface="Consolas" pitchFamily="49" charset="0"/>
            </a:endParaRPr>
          </a:p>
          <a:p>
            <a:pPr lvl="2" eaLnBrk="1" hangingPunct="1">
              <a:buNone/>
            </a:pP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vector(</a:t>
            </a:r>
            <a:r>
              <a:rPr lang="en-CA" sz="1800" dirty="0" smtClean="0">
                <a:latin typeface="Consolas" pitchFamily="49" charset="0"/>
                <a:cs typeface="Consolas" pitchFamily="49" charset="0"/>
              </a:rPr>
              <a:t> vector const &amp;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p>
          <a:p>
            <a:pPr lvl="2" eaLnBrk="1" hangingPunct="1">
              <a:buNone/>
            </a:pP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vector(</a:t>
            </a:r>
            <a:r>
              <a:rPr lang="en-CA" sz="1800" dirty="0" smtClean="0">
                <a:latin typeface="Consolas" pitchFamily="49" charset="0"/>
                <a:cs typeface="Consolas" pitchFamily="49" charset="0"/>
              </a:rPr>
              <a:t> vector &amp;&amp;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endParaRPr lang="en-US" sz="1800" dirty="0" smtClean="0">
              <a:latin typeface="Arial" charset="0"/>
              <a:cs typeface="Arial" charset="0"/>
            </a:endParaRPr>
          </a:p>
          <a:p>
            <a:pPr lvl="2" eaLnBrk="1" hangingPunct="1">
              <a:buNone/>
            </a:pPr>
            <a:endParaRPr lang="en-US" sz="1800" dirty="0" smtClean="0">
              <a:latin typeface="Arial" charset="0"/>
              <a:cs typeface="Arial" charset="0"/>
            </a:endParaRPr>
          </a:p>
          <a:p>
            <a:pPr lvl="2" eaLnBrk="1" hangingPunct="1">
              <a:buNone/>
            </a:pP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vector(</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initializer_list</a:t>
            </a:r>
            <a:r>
              <a:rPr lang="en-CA" sz="1800" dirty="0" smtClean="0">
                <a:latin typeface="Consolas" pitchFamily="49" charset="0"/>
                <a:cs typeface="Consolas" pitchFamily="49" charset="0"/>
              </a:rPr>
              <a:t>&lt;</a:t>
            </a:r>
            <a:r>
              <a:rPr lang="en-CA" sz="1800" dirty="0" err="1" smtClean="0">
                <a:latin typeface="Consolas" pitchFamily="49" charset="0"/>
                <a:cs typeface="Consolas" pitchFamily="49" charset="0"/>
              </a:rPr>
              <a:t>value_type</a:t>
            </a:r>
            <a:r>
              <a:rPr lang="en-CA" sz="1800" dirty="0" smtClean="0">
                <a:latin typeface="Consolas" pitchFamily="49" charset="0"/>
                <a:cs typeface="Consolas" pitchFamily="49" charset="0"/>
              </a:rPr>
              <a:t>&gt;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endParaRPr lang="en-US" sz="1800" dirty="0" smtClean="0">
              <a:latin typeface="Arial" charset="0"/>
              <a:cs typeface="Arial" charset="0"/>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CA" dirty="0" smtClean="0">
                <a:latin typeface="Consolas" pitchFamily="49" charset="0"/>
                <a:cs typeface="Consolas" pitchFamily="49" charset="0"/>
              </a:rPr>
              <a:t>vector&lt;T&gt;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p:txBody>
          <a:bodyPr/>
          <a:lstStyle/>
          <a:p>
            <a:pPr eaLnBrk="1" hangingPunct="1">
              <a:buFont typeface="Arial" charset="0"/>
              <a:buNone/>
            </a:pPr>
            <a:r>
              <a:rPr lang="en-US" dirty="0" smtClean="0">
                <a:latin typeface="Arial" charset="0"/>
                <a:cs typeface="Arial" charset="0"/>
              </a:rPr>
              <a:t>	Member functions include:</a:t>
            </a:r>
          </a:p>
          <a:p>
            <a:pPr lvl="1" eaLnBrk="1" hangingPunct="1"/>
            <a:r>
              <a:rPr lang="en-US" dirty="0" smtClean="0">
                <a:latin typeface="Arial" charset="0"/>
                <a:cs typeface="Arial" charset="0"/>
              </a:rPr>
              <a:t>Assignment operator</a:t>
            </a:r>
          </a:p>
          <a:p>
            <a:pPr lvl="1" eaLnBrk="1" hangingPunct="1">
              <a:buNone/>
            </a:pPr>
            <a:r>
              <a:rPr lang="en-US" dirty="0" smtClean="0">
                <a:latin typeface="Arial" charset="0"/>
                <a:cs typeface="Arial" charset="0"/>
              </a:rPr>
              <a:t>	</a:t>
            </a:r>
            <a:r>
              <a:rPr lang="en-US" dirty="0" smtClean="0">
                <a:latin typeface="Consolas" pitchFamily="49" charset="0"/>
                <a:cs typeface="Consolas" pitchFamily="49" charset="0"/>
              </a:rPr>
              <a:t>	</a:t>
            </a:r>
            <a:r>
              <a:rPr lang="en-US" sz="1800" dirty="0" smtClean="0">
                <a:latin typeface="Consolas" pitchFamily="49" charset="0"/>
                <a:cs typeface="Consolas" pitchFamily="49" charset="0"/>
              </a:rPr>
              <a:t>vector &amp;</a:t>
            </a:r>
            <a:r>
              <a:rPr lang="en-CA" sz="1800" dirty="0" smtClean="0">
                <a:solidFill>
                  <a:srgbClr val="FF3399"/>
                </a:solidFill>
                <a:latin typeface="Consolas" pitchFamily="49" charset="0"/>
                <a:cs typeface="Consolas" pitchFamily="49" charset="0"/>
              </a:rPr>
              <a:t>operator=(</a:t>
            </a:r>
            <a:r>
              <a:rPr lang="en-CA" dirty="0" smtClean="0">
                <a:latin typeface="Consolas" pitchFamily="49" charset="0"/>
                <a:cs typeface="Consolas" pitchFamily="49" charset="0"/>
              </a:rPr>
              <a:t> vector const &amp;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p>
          <a:p>
            <a:pPr lvl="2" eaLnBrk="1" hangingPunct="1">
              <a:buNone/>
            </a:pPr>
            <a:r>
              <a:rPr lang="en-US" sz="1800" dirty="0" smtClean="0">
                <a:latin typeface="Consolas" pitchFamily="49" charset="0"/>
                <a:cs typeface="Consolas" pitchFamily="49" charset="0"/>
              </a:rPr>
              <a:t>vector &amp;</a:t>
            </a:r>
            <a:r>
              <a:rPr lang="en-CA" sz="1800" dirty="0" smtClean="0">
                <a:solidFill>
                  <a:srgbClr val="FF3399"/>
                </a:solidFill>
                <a:latin typeface="Consolas" pitchFamily="49" charset="0"/>
                <a:cs typeface="Consolas" pitchFamily="49" charset="0"/>
              </a:rPr>
              <a:t>operator=(</a:t>
            </a:r>
            <a:r>
              <a:rPr lang="en-CA" sz="1800" dirty="0" smtClean="0">
                <a:latin typeface="Consolas" pitchFamily="49" charset="0"/>
                <a:cs typeface="Consolas" pitchFamily="49" charset="0"/>
              </a:rPr>
              <a:t> vector &amp;&amp;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p>
          <a:p>
            <a:pPr lvl="2" eaLnBrk="1" hangingPunct="1">
              <a:buNone/>
            </a:pPr>
            <a:r>
              <a:rPr lang="en-CA" sz="1800" dirty="0" smtClean="0">
                <a:latin typeface="Consolas" pitchFamily="49" charset="0"/>
                <a:cs typeface="Consolas" pitchFamily="49" charset="0"/>
              </a:rPr>
              <a:t>vector &amp;</a:t>
            </a:r>
            <a:r>
              <a:rPr lang="en-CA" sz="1800" dirty="0" smtClean="0">
                <a:solidFill>
                  <a:srgbClr val="FF3399"/>
                </a:solidFill>
                <a:latin typeface="Consolas" pitchFamily="49" charset="0"/>
                <a:cs typeface="Consolas" pitchFamily="49" charset="0"/>
              </a:rPr>
              <a:t>operator=(</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initializer_list</a:t>
            </a:r>
            <a:r>
              <a:rPr lang="en-CA" sz="1800" dirty="0" smtClean="0">
                <a:latin typeface="Consolas" pitchFamily="49" charset="0"/>
                <a:cs typeface="Consolas" pitchFamily="49" charset="0"/>
              </a:rPr>
              <a:t>&lt;</a:t>
            </a:r>
            <a:r>
              <a:rPr lang="en-CA" sz="1800" dirty="0" err="1" smtClean="0">
                <a:latin typeface="Consolas" pitchFamily="49" charset="0"/>
                <a:cs typeface="Consolas" pitchFamily="49" charset="0"/>
              </a:rPr>
              <a:t>value_type</a:t>
            </a:r>
            <a:r>
              <a:rPr lang="en-CA" sz="1800" dirty="0" smtClean="0">
                <a:latin typeface="Consolas" pitchFamily="49" charset="0"/>
                <a:cs typeface="Consolas" pitchFamily="49" charset="0"/>
              </a:rPr>
              <a:t>&gt;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p>
          <a:p>
            <a:pPr lvl="1" eaLnBrk="1" hangingPunct="1"/>
            <a:endParaRPr lang="en-CA" dirty="0" smtClean="0">
              <a:latin typeface="Consolas" pitchFamily="49" charset="0"/>
              <a:cs typeface="Consolas" pitchFamily="49" charset="0"/>
            </a:endParaRPr>
          </a:p>
          <a:p>
            <a:pPr lvl="1" eaLnBrk="1" hangingPunct="1"/>
            <a:r>
              <a:rPr lang="en-CA" dirty="0" smtClean="0"/>
              <a:t>The last lets us:</a:t>
            </a:r>
          </a:p>
          <a:p>
            <a:pPr lvl="1" eaLnBrk="1" hangingPunct="1">
              <a:buNone/>
            </a:pPr>
            <a:r>
              <a:rPr lang="en-US" dirty="0" smtClean="0">
                <a:latin typeface="Consolas" pitchFamily="49" charset="0"/>
                <a:cs typeface="Consolas" pitchFamily="49" charset="0"/>
              </a:rPr>
              <a:t>			std::vector&lt;</a:t>
            </a:r>
            <a:r>
              <a:rPr lang="en-US" dirty="0" err="1" smtClean="0">
                <a:latin typeface="Consolas" pitchFamily="49" charset="0"/>
                <a:cs typeface="Consolas" pitchFamily="49" charset="0"/>
              </a:rPr>
              <a:t>int</a:t>
            </a:r>
            <a:r>
              <a:rPr lang="en-US" dirty="0" smtClean="0">
                <a:latin typeface="Consolas" pitchFamily="49" charset="0"/>
                <a:cs typeface="Consolas" pitchFamily="49" charset="0"/>
              </a:rPr>
              <a:t>&gt; v(10);</a:t>
            </a:r>
          </a:p>
          <a:p>
            <a:pPr lvl="1" eaLnBrk="1" hangingPunct="1">
              <a:buNone/>
            </a:pPr>
            <a:r>
              <a:rPr lang="en-US" dirty="0" smtClean="0">
                <a:latin typeface="Consolas" pitchFamily="49" charset="0"/>
                <a:cs typeface="Consolas" pitchFamily="49" charset="0"/>
              </a:rPr>
              <a:t>			v = {1, 2, 3, 4, 5, 6, 7, 8, 9, 10};</a:t>
            </a:r>
          </a:p>
          <a:p>
            <a:pPr lvl="1" eaLnBrk="1" hangingPunct="1"/>
            <a:endParaRPr lang="en-US" dirty="0" smtClean="0">
              <a:latin typeface="Arial" charset="0"/>
              <a:cs typeface="Arial" charset="0"/>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CA" dirty="0" smtClean="0">
                <a:latin typeface="Consolas" pitchFamily="49" charset="0"/>
                <a:cs typeface="Consolas" pitchFamily="49" charset="0"/>
              </a:rPr>
              <a:t>vector&lt;T&gt;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p:txBody>
          <a:bodyPr/>
          <a:lstStyle/>
          <a:p>
            <a:pPr eaLnBrk="1" hangingPunct="1">
              <a:buFont typeface="Arial" charset="0"/>
              <a:buNone/>
            </a:pPr>
            <a:r>
              <a:rPr lang="en-US" dirty="0" smtClean="0">
                <a:latin typeface="Arial" charset="0"/>
                <a:cs typeface="Arial" charset="0"/>
              </a:rPr>
              <a:t>	Member functions include:</a:t>
            </a:r>
          </a:p>
          <a:p>
            <a:pPr lvl="1" eaLnBrk="1" hangingPunct="1"/>
            <a:r>
              <a:rPr lang="en-US" dirty="0" smtClean="0">
                <a:latin typeface="Arial" charset="0"/>
                <a:cs typeface="Arial" charset="0"/>
              </a:rPr>
              <a:t>The eight </a:t>
            </a:r>
            <a:r>
              <a:rPr lang="en-US" dirty="0" err="1" smtClean="0">
                <a:latin typeface="Arial" charset="0"/>
                <a:cs typeface="Arial" charset="0"/>
              </a:rPr>
              <a:t>iterators</a:t>
            </a:r>
            <a:endParaRPr lang="en-US" dirty="0" smtClean="0">
              <a:latin typeface="Arial" charset="0"/>
              <a:cs typeface="Arial" charset="0"/>
            </a:endParaRPr>
          </a:p>
          <a:p>
            <a:pPr lvl="1" eaLnBrk="1" hangingPunct="1">
              <a:buNone/>
            </a:pPr>
            <a:r>
              <a:rPr lang="en-US" dirty="0" smtClean="0">
                <a:latin typeface="Arial" charset="0"/>
                <a:cs typeface="Arial" charset="0"/>
              </a:rPr>
              <a:t>	</a:t>
            </a:r>
            <a:r>
              <a:rPr lang="en-US" dirty="0" smtClean="0">
                <a:latin typeface="Consolas" pitchFamily="49" charset="0"/>
                <a:cs typeface="Consolas" pitchFamily="49" charset="0"/>
              </a:rPr>
              <a:t>	</a:t>
            </a:r>
            <a:r>
              <a:rPr lang="en-US" dirty="0" smtClean="0">
                <a:solidFill>
                  <a:srgbClr val="FF3399"/>
                </a:solidFill>
                <a:latin typeface="Consolas" pitchFamily="49" charset="0"/>
                <a:cs typeface="Consolas" pitchFamily="49" charset="0"/>
              </a:rPr>
              <a:t>begin  end  </a:t>
            </a:r>
            <a:r>
              <a:rPr lang="en-US" dirty="0" err="1" smtClean="0">
                <a:solidFill>
                  <a:srgbClr val="FF3399"/>
                </a:solidFill>
                <a:latin typeface="Consolas" pitchFamily="49" charset="0"/>
                <a:cs typeface="Consolas" pitchFamily="49" charset="0"/>
              </a:rPr>
              <a:t>rbegin</a:t>
            </a:r>
            <a:r>
              <a:rPr lang="en-US" dirty="0" smtClean="0">
                <a:solidFill>
                  <a:srgbClr val="FF3399"/>
                </a:solidFill>
                <a:latin typeface="Consolas" pitchFamily="49" charset="0"/>
                <a:cs typeface="Consolas" pitchFamily="49" charset="0"/>
              </a:rPr>
              <a:t>  rend  </a:t>
            </a:r>
            <a:r>
              <a:rPr lang="en-US" dirty="0" err="1" smtClean="0">
                <a:solidFill>
                  <a:srgbClr val="FF3399"/>
                </a:solidFill>
                <a:latin typeface="Consolas" pitchFamily="49" charset="0"/>
                <a:cs typeface="Consolas" pitchFamily="49" charset="0"/>
              </a:rPr>
              <a:t>cbegin</a:t>
            </a:r>
            <a:r>
              <a:rPr lang="en-US" dirty="0" smtClean="0">
                <a:solidFill>
                  <a:srgbClr val="FF3399"/>
                </a:solidFill>
                <a:latin typeface="Consolas" pitchFamily="49" charset="0"/>
                <a:cs typeface="Consolas" pitchFamily="49" charset="0"/>
              </a:rPr>
              <a:t>  </a:t>
            </a:r>
            <a:r>
              <a:rPr lang="en-US" dirty="0" err="1" smtClean="0">
                <a:solidFill>
                  <a:srgbClr val="FF3399"/>
                </a:solidFill>
                <a:latin typeface="Consolas" pitchFamily="49" charset="0"/>
                <a:cs typeface="Consolas" pitchFamily="49" charset="0"/>
              </a:rPr>
              <a:t>cend</a:t>
            </a:r>
            <a:r>
              <a:rPr lang="en-US" dirty="0" smtClean="0">
                <a:solidFill>
                  <a:srgbClr val="FF3399"/>
                </a:solidFill>
                <a:latin typeface="Consolas" pitchFamily="49" charset="0"/>
                <a:cs typeface="Consolas" pitchFamily="49" charset="0"/>
              </a:rPr>
              <a:t>  </a:t>
            </a:r>
            <a:r>
              <a:rPr lang="en-US" dirty="0" err="1" smtClean="0">
                <a:solidFill>
                  <a:srgbClr val="FF3399"/>
                </a:solidFill>
                <a:latin typeface="Consolas" pitchFamily="49" charset="0"/>
                <a:cs typeface="Consolas" pitchFamily="49" charset="0"/>
              </a:rPr>
              <a:t>crbegin</a:t>
            </a:r>
            <a:r>
              <a:rPr lang="en-US" dirty="0" smtClean="0">
                <a:solidFill>
                  <a:srgbClr val="FF3399"/>
                </a:solidFill>
                <a:latin typeface="Consolas" pitchFamily="49" charset="0"/>
                <a:cs typeface="Consolas" pitchFamily="49" charset="0"/>
              </a:rPr>
              <a:t>  </a:t>
            </a:r>
            <a:r>
              <a:rPr lang="en-US" dirty="0" err="1" smtClean="0">
                <a:solidFill>
                  <a:srgbClr val="FF3399"/>
                </a:solidFill>
                <a:latin typeface="Consolas" pitchFamily="49" charset="0"/>
                <a:cs typeface="Consolas" pitchFamily="49" charset="0"/>
              </a:rPr>
              <a:t>crend</a:t>
            </a:r>
            <a:endParaRPr lang="en-US" dirty="0" smtClean="0">
              <a:solidFill>
                <a:srgbClr val="FF3399"/>
              </a:solidFill>
              <a:latin typeface="Consolas" pitchFamily="49" charset="0"/>
              <a:cs typeface="Consolas" pitchFamily="49" charset="0"/>
            </a:endParaRPr>
          </a:p>
          <a:p>
            <a:pPr lvl="1" eaLnBrk="1" hangingPunct="1">
              <a:buNone/>
            </a:pPr>
            <a:endParaRPr lang="en-US" dirty="0" smtClean="0">
              <a:latin typeface="Consolas" pitchFamily="49" charset="0"/>
              <a:cs typeface="Consolas" pitchFamily="49" charset="0"/>
            </a:endParaRPr>
          </a:p>
          <a:p>
            <a:pPr lvl="1" eaLnBrk="1" hangingPunct="1"/>
            <a:r>
              <a:rPr lang="en-US" dirty="0" smtClean="0"/>
              <a:t>Each has the various signatures:</a:t>
            </a:r>
          </a:p>
          <a:p>
            <a:pPr lvl="2" eaLnBrk="1" hangingPunct="1">
              <a:buNone/>
            </a:pPr>
            <a:r>
              <a:rPr lang="en-US" sz="1800" dirty="0" smtClean="0">
                <a:latin typeface="Consolas" pitchFamily="49" charset="0"/>
                <a:cs typeface="Consolas" pitchFamily="49" charset="0"/>
              </a:rPr>
              <a:t>		</a:t>
            </a:r>
            <a:r>
              <a:rPr lang="en-US" sz="1800" dirty="0" err="1" smtClean="0">
                <a:latin typeface="Consolas" pitchFamily="49" charset="0"/>
                <a:cs typeface="Consolas" pitchFamily="49" charset="0"/>
              </a:rPr>
              <a:t>i</a:t>
            </a:r>
            <a:r>
              <a:rPr lang="en-CA" sz="1800" dirty="0" err="1" smtClean="0">
                <a:latin typeface="Consolas" pitchFamily="49" charset="0"/>
                <a:cs typeface="Consolas" pitchFamily="49" charset="0"/>
              </a:rPr>
              <a:t>terator</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begin() </a:t>
            </a:r>
            <a:r>
              <a:rPr lang="en-CA" sz="1800" dirty="0" err="1" smtClean="0">
                <a:latin typeface="Consolas" pitchFamily="49" charset="0"/>
                <a:cs typeface="Consolas" pitchFamily="49" charset="0"/>
              </a:rPr>
              <a:t>noexcept</a:t>
            </a:r>
            <a:r>
              <a:rPr lang="en-CA" sz="1800" dirty="0" smtClean="0">
                <a:latin typeface="Consolas" pitchFamily="49" charset="0"/>
                <a:cs typeface="Consolas" pitchFamily="49" charset="0"/>
              </a:rPr>
              <a:t>;</a:t>
            </a:r>
          </a:p>
          <a:p>
            <a:pPr lvl="2" eaLnBrk="1" hangingPunct="1">
              <a:buNone/>
            </a:pP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const_iterator</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begin() </a:t>
            </a:r>
            <a:r>
              <a:rPr lang="en-CA" sz="1800" dirty="0" smtClean="0">
                <a:latin typeface="Consolas" pitchFamily="49" charset="0"/>
                <a:cs typeface="Consolas" pitchFamily="49" charset="0"/>
              </a:rPr>
              <a:t>const </a:t>
            </a:r>
            <a:r>
              <a:rPr lang="en-CA" sz="1800" dirty="0" err="1" smtClean="0">
                <a:latin typeface="Consolas" pitchFamily="49" charset="0"/>
                <a:cs typeface="Consolas" pitchFamily="49" charset="0"/>
              </a:rPr>
              <a:t>noexcept</a:t>
            </a:r>
            <a:r>
              <a:rPr lang="en-CA" sz="1800" dirty="0" smtClean="0">
                <a:latin typeface="Consolas" pitchFamily="49" charset="0"/>
                <a:cs typeface="Consolas" pitchFamily="49" charset="0"/>
              </a:rPr>
              <a:t>;</a:t>
            </a:r>
          </a:p>
          <a:p>
            <a:pPr lvl="2" eaLnBrk="1" hangingPunct="1">
              <a:buNone/>
            </a:pP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const_iterator</a:t>
            </a:r>
            <a:r>
              <a:rPr lang="en-CA" sz="1800" dirty="0" smtClean="0">
                <a:latin typeface="Consolas" pitchFamily="49" charset="0"/>
                <a:cs typeface="Consolas" pitchFamily="49" charset="0"/>
              </a:rPr>
              <a:t> </a:t>
            </a:r>
            <a:r>
              <a:rPr lang="en-CA" sz="1800" dirty="0" err="1" smtClean="0">
                <a:solidFill>
                  <a:srgbClr val="FF3399"/>
                </a:solidFill>
                <a:latin typeface="Consolas" pitchFamily="49" charset="0"/>
                <a:cs typeface="Consolas" pitchFamily="49" charset="0"/>
              </a:rPr>
              <a:t>cbegin</a:t>
            </a:r>
            <a:r>
              <a:rPr lang="en-CA" sz="1800" dirty="0" smtClean="0">
                <a:solidFill>
                  <a:srgbClr val="FF3399"/>
                </a:solidFill>
                <a:latin typeface="Consolas" pitchFamily="49" charset="0"/>
                <a:cs typeface="Consolas" pitchFamily="49" charset="0"/>
              </a:rPr>
              <a:t>() </a:t>
            </a:r>
            <a:r>
              <a:rPr lang="en-CA" sz="1800" dirty="0" smtClean="0">
                <a:latin typeface="Consolas" pitchFamily="49" charset="0"/>
                <a:cs typeface="Consolas" pitchFamily="49" charset="0"/>
              </a:rPr>
              <a:t>const </a:t>
            </a:r>
            <a:r>
              <a:rPr lang="en-CA" sz="1800" dirty="0" err="1" smtClean="0">
                <a:latin typeface="Consolas" pitchFamily="49" charset="0"/>
                <a:cs typeface="Consolas" pitchFamily="49" charset="0"/>
              </a:rPr>
              <a:t>noexcept</a:t>
            </a:r>
            <a:r>
              <a:rPr lang="en-CA" sz="1800" dirty="0" smtClean="0">
                <a:latin typeface="Consolas" pitchFamily="49" charset="0"/>
                <a:cs typeface="Consolas" pitchFamily="49" charset="0"/>
              </a:rPr>
              <a:t>;</a:t>
            </a:r>
            <a:endParaRPr lang="en-US" dirty="0" smtClean="0">
              <a:latin typeface="Arial" charset="0"/>
              <a:cs typeface="Arial" charset="0"/>
            </a:endParaRPr>
          </a:p>
          <a:p>
            <a:pPr lvl="1" eaLnBrk="1" hangingPunct="1"/>
            <a:endParaRPr lang="en-US" dirty="0" smtClean="0">
              <a:latin typeface="Arial" charset="0"/>
              <a:cs typeface="Arial" charset="0"/>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CA" dirty="0" smtClean="0">
                <a:latin typeface="Consolas" pitchFamily="49" charset="0"/>
                <a:cs typeface="Consolas" pitchFamily="49" charset="0"/>
              </a:rPr>
              <a:t>vector&lt;T&gt;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p:txBody>
          <a:bodyPr/>
          <a:lstStyle/>
          <a:p>
            <a:pPr eaLnBrk="1" hangingPunct="1">
              <a:buFont typeface="Arial" charset="0"/>
              <a:buNone/>
            </a:pPr>
            <a:r>
              <a:rPr lang="en-US" dirty="0" smtClean="0">
                <a:latin typeface="Arial" charset="0"/>
                <a:cs typeface="Arial" charset="0"/>
              </a:rPr>
              <a:t>	Member functions include:</a:t>
            </a:r>
          </a:p>
          <a:p>
            <a:pPr lvl="1" eaLnBrk="1" hangingPunct="1"/>
            <a:r>
              <a:rPr lang="en-US" dirty="0" smtClean="0">
                <a:latin typeface="Arial" charset="0"/>
                <a:cs typeface="Arial" charset="0"/>
              </a:rPr>
              <a:t>Capacity</a:t>
            </a:r>
          </a:p>
          <a:p>
            <a:pPr marL="342900" lvl="1" indent="-342900" eaLnBrk="1" hangingPunct="1">
              <a:buNone/>
            </a:pPr>
            <a:r>
              <a:rPr lang="en-US" dirty="0" smtClean="0">
                <a:latin typeface="Arial" charset="0"/>
                <a:cs typeface="Arial" charset="0"/>
              </a:rPr>
              <a:t>		</a:t>
            </a:r>
            <a:r>
              <a:rPr lang="en-US" dirty="0" err="1" smtClean="0">
                <a:latin typeface="Consolas" pitchFamily="49" charset="0"/>
                <a:cs typeface="Consolas" pitchFamily="49" charset="0"/>
              </a:rPr>
              <a:t>size_type</a:t>
            </a:r>
            <a:r>
              <a:rPr lang="en-US" dirty="0" smtClean="0">
                <a:latin typeface="Consolas" pitchFamily="49" charset="0"/>
                <a:cs typeface="Consolas" pitchFamily="49" charset="0"/>
              </a:rPr>
              <a:t> </a:t>
            </a:r>
            <a:r>
              <a:rPr lang="en-US" dirty="0" smtClean="0">
                <a:solidFill>
                  <a:srgbClr val="FF3399"/>
                </a:solidFill>
                <a:latin typeface="Consolas" pitchFamily="49" charset="0"/>
                <a:cs typeface="Consolas" pitchFamily="49" charset="0"/>
              </a:rPr>
              <a:t>size() </a:t>
            </a:r>
            <a:r>
              <a:rPr lang="en-US" dirty="0" smtClean="0">
                <a:latin typeface="Consolas" pitchFamily="49" charset="0"/>
                <a:cs typeface="Consolas" pitchFamily="49" charset="0"/>
              </a:rPr>
              <a:t>const </a:t>
            </a:r>
            <a:r>
              <a:rPr lang="en-US" dirty="0" err="1" smtClean="0">
                <a:latin typeface="Consolas" pitchFamily="49" charset="0"/>
                <a:cs typeface="Consolas" pitchFamily="49" charset="0"/>
              </a:rPr>
              <a:t>noexcept</a:t>
            </a:r>
            <a:r>
              <a:rPr lang="en-US" dirty="0" smtClean="0">
                <a:latin typeface="Consolas" pitchFamily="49" charset="0"/>
                <a:cs typeface="Consolas" pitchFamily="49" charset="0"/>
              </a:rPr>
              <a:t>;</a:t>
            </a:r>
          </a:p>
          <a:p>
            <a:pPr marL="342900" lvl="1" indent="-342900" eaLnBrk="1" hangingPunct="1">
              <a:buNone/>
            </a:pPr>
            <a:r>
              <a:rPr lang="en-US" dirty="0" smtClean="0">
                <a:latin typeface="Consolas" pitchFamily="49" charset="0"/>
                <a:cs typeface="Consolas" pitchFamily="49" charset="0"/>
              </a:rPr>
              <a:t>		</a:t>
            </a:r>
            <a:r>
              <a:rPr lang="en-US" dirty="0" err="1" smtClean="0">
                <a:latin typeface="Consolas" pitchFamily="49" charset="0"/>
                <a:cs typeface="Consolas" pitchFamily="49" charset="0"/>
              </a:rPr>
              <a:t>size_type</a:t>
            </a:r>
            <a:r>
              <a:rPr lang="en-US" dirty="0" smtClean="0">
                <a:latin typeface="Consolas" pitchFamily="49" charset="0"/>
                <a:cs typeface="Consolas" pitchFamily="49" charset="0"/>
              </a:rPr>
              <a:t> </a:t>
            </a:r>
            <a:r>
              <a:rPr lang="en-US" dirty="0" smtClean="0">
                <a:solidFill>
                  <a:srgbClr val="FF3399"/>
                </a:solidFill>
                <a:latin typeface="Consolas" pitchFamily="49" charset="0"/>
                <a:cs typeface="Consolas" pitchFamily="49" charset="0"/>
              </a:rPr>
              <a:t>capacity()</a:t>
            </a:r>
            <a:r>
              <a:rPr lang="en-US" dirty="0" smtClean="0">
                <a:latin typeface="Consolas" pitchFamily="49" charset="0"/>
                <a:cs typeface="Consolas" pitchFamily="49" charset="0"/>
              </a:rPr>
              <a:t> const </a:t>
            </a:r>
            <a:r>
              <a:rPr lang="en-US" dirty="0" err="1" smtClean="0">
                <a:latin typeface="Consolas" pitchFamily="49" charset="0"/>
                <a:cs typeface="Consolas" pitchFamily="49" charset="0"/>
              </a:rPr>
              <a:t>noexcept</a:t>
            </a:r>
            <a:r>
              <a:rPr lang="en-US" dirty="0" smtClean="0">
                <a:latin typeface="Consolas" pitchFamily="49" charset="0"/>
                <a:cs typeface="Consolas" pitchFamily="49" charset="0"/>
              </a:rPr>
              <a:t>;</a:t>
            </a:r>
          </a:p>
          <a:p>
            <a:pPr marL="342900" lvl="1" indent="-342900" eaLnBrk="1" hangingPunct="1">
              <a:buNone/>
            </a:pPr>
            <a:r>
              <a:rPr lang="en-US" dirty="0" smtClean="0">
                <a:latin typeface="Consolas" pitchFamily="49" charset="0"/>
                <a:cs typeface="Consolas" pitchFamily="49" charset="0"/>
              </a:rPr>
              <a:t>		</a:t>
            </a:r>
            <a:r>
              <a:rPr lang="en-US" dirty="0" err="1" smtClean="0">
                <a:latin typeface="Consolas" pitchFamily="49" charset="0"/>
                <a:cs typeface="Consolas" pitchFamily="49" charset="0"/>
              </a:rPr>
              <a:t>size_type</a:t>
            </a:r>
            <a:r>
              <a:rPr lang="en-US" dirty="0" smtClean="0">
                <a:latin typeface="Consolas" pitchFamily="49" charset="0"/>
                <a:cs typeface="Consolas" pitchFamily="49" charset="0"/>
              </a:rPr>
              <a:t> </a:t>
            </a:r>
            <a:r>
              <a:rPr lang="en-US" dirty="0" err="1" smtClean="0">
                <a:solidFill>
                  <a:srgbClr val="FF3399"/>
                </a:solidFill>
                <a:latin typeface="Consolas" pitchFamily="49" charset="0"/>
                <a:cs typeface="Consolas" pitchFamily="49" charset="0"/>
              </a:rPr>
              <a:t>maxsize</a:t>
            </a:r>
            <a:r>
              <a:rPr lang="en-US" dirty="0" smtClean="0">
                <a:solidFill>
                  <a:srgbClr val="FF3399"/>
                </a:solidFill>
                <a:latin typeface="Consolas" pitchFamily="49" charset="0"/>
                <a:cs typeface="Consolas" pitchFamily="49" charset="0"/>
              </a:rPr>
              <a:t>()</a:t>
            </a:r>
            <a:r>
              <a:rPr lang="en-US" dirty="0" smtClean="0">
                <a:latin typeface="Consolas" pitchFamily="49" charset="0"/>
                <a:cs typeface="Consolas" pitchFamily="49" charset="0"/>
              </a:rPr>
              <a:t> const </a:t>
            </a:r>
            <a:r>
              <a:rPr lang="en-US" dirty="0" err="1" smtClean="0">
                <a:latin typeface="Consolas" pitchFamily="49" charset="0"/>
                <a:cs typeface="Consolas" pitchFamily="49" charset="0"/>
              </a:rPr>
              <a:t>noexcept</a:t>
            </a:r>
            <a:r>
              <a:rPr lang="en-US" dirty="0" smtClean="0">
                <a:latin typeface="Consolas" pitchFamily="49" charset="0"/>
                <a:cs typeface="Consolas" pitchFamily="49" charset="0"/>
              </a:rPr>
              <a:t>;</a:t>
            </a:r>
          </a:p>
          <a:p>
            <a:pPr marL="342900" lvl="1" indent="-342900" eaLnBrk="1" hangingPunct="1">
              <a:buNone/>
            </a:pPr>
            <a:r>
              <a:rPr lang="en-US" dirty="0" smtClean="0">
                <a:latin typeface="Consolas" pitchFamily="49" charset="0"/>
                <a:cs typeface="Consolas" pitchFamily="49" charset="0"/>
              </a:rPr>
              <a:t>		void </a:t>
            </a:r>
            <a:r>
              <a:rPr lang="en-US" dirty="0" smtClean="0">
                <a:solidFill>
                  <a:srgbClr val="FF3399"/>
                </a:solidFill>
                <a:latin typeface="Consolas" pitchFamily="49" charset="0"/>
                <a:cs typeface="Consolas" pitchFamily="49" charset="0"/>
              </a:rPr>
              <a:t>resize( </a:t>
            </a:r>
            <a:r>
              <a:rPr lang="en-US" dirty="0" err="1" smtClean="0">
                <a:latin typeface="Consolas" pitchFamily="49" charset="0"/>
                <a:cs typeface="Consolas" pitchFamily="49" charset="0"/>
              </a:rPr>
              <a:t>size_type</a:t>
            </a:r>
            <a:r>
              <a:rPr lang="en-US" dirty="0" smtClean="0">
                <a:latin typeface="Consolas" pitchFamily="49" charset="0"/>
                <a:cs typeface="Consolas" pitchFamily="49" charset="0"/>
              </a:rPr>
              <a:t> </a:t>
            </a:r>
            <a:r>
              <a:rPr lang="en-US" dirty="0" smtClean="0">
                <a:solidFill>
                  <a:srgbClr val="FF3399"/>
                </a:solidFill>
                <a:latin typeface="Consolas" pitchFamily="49" charset="0"/>
                <a:cs typeface="Consolas" pitchFamily="49" charset="0"/>
              </a:rPr>
              <a:t>)</a:t>
            </a:r>
            <a:r>
              <a:rPr lang="en-US" dirty="0" smtClean="0">
                <a:latin typeface="Consolas" pitchFamily="49" charset="0"/>
                <a:cs typeface="Consolas" pitchFamily="49" charset="0"/>
              </a:rPr>
              <a:t>;</a:t>
            </a:r>
          </a:p>
          <a:p>
            <a:pPr marL="342900" lvl="1" indent="-342900" eaLnBrk="1" hangingPunct="1">
              <a:buNone/>
            </a:pPr>
            <a:r>
              <a:rPr lang="en-US" dirty="0" smtClean="0">
                <a:latin typeface="Consolas" pitchFamily="49" charset="0"/>
                <a:cs typeface="Consolas" pitchFamily="49" charset="0"/>
              </a:rPr>
              <a:t>		void </a:t>
            </a:r>
            <a:r>
              <a:rPr lang="en-US" dirty="0" smtClean="0">
                <a:solidFill>
                  <a:srgbClr val="FF3399"/>
                </a:solidFill>
                <a:latin typeface="Consolas" pitchFamily="49" charset="0"/>
                <a:cs typeface="Consolas" pitchFamily="49" charset="0"/>
              </a:rPr>
              <a:t>resize( </a:t>
            </a:r>
            <a:r>
              <a:rPr lang="en-US" dirty="0" err="1" smtClean="0">
                <a:latin typeface="Consolas" pitchFamily="49" charset="0"/>
                <a:cs typeface="Consolas" pitchFamily="49" charset="0"/>
              </a:rPr>
              <a:t>size_type</a:t>
            </a:r>
            <a:r>
              <a:rPr lang="en-US" dirty="0" smtClean="0">
                <a:latin typeface="Consolas" pitchFamily="49" charset="0"/>
                <a:cs typeface="Consolas" pitchFamily="49" charset="0"/>
              </a:rPr>
              <a:t>, </a:t>
            </a:r>
            <a:r>
              <a:rPr lang="en-US" dirty="0" err="1" smtClean="0">
                <a:latin typeface="Consolas" pitchFamily="49" charset="0"/>
                <a:cs typeface="Consolas" pitchFamily="49" charset="0"/>
              </a:rPr>
              <a:t>const_reference</a:t>
            </a:r>
            <a:r>
              <a:rPr lang="en-US" dirty="0" smtClean="0">
                <a:latin typeface="Consolas" pitchFamily="49" charset="0"/>
                <a:cs typeface="Consolas" pitchFamily="49" charset="0"/>
              </a:rPr>
              <a:t> </a:t>
            </a:r>
            <a:r>
              <a:rPr lang="en-US" dirty="0" smtClean="0">
                <a:solidFill>
                  <a:srgbClr val="FF3399"/>
                </a:solidFill>
                <a:latin typeface="Consolas" pitchFamily="49" charset="0"/>
                <a:cs typeface="Consolas" pitchFamily="49" charset="0"/>
              </a:rPr>
              <a:t>)</a:t>
            </a:r>
            <a:r>
              <a:rPr lang="en-US" dirty="0" smtClean="0">
                <a:latin typeface="Consolas" pitchFamily="49" charset="0"/>
                <a:cs typeface="Consolas" pitchFamily="49" charset="0"/>
              </a:rPr>
              <a:t>;</a:t>
            </a:r>
          </a:p>
          <a:p>
            <a:pPr marL="342900" lvl="1" indent="-342900" eaLnBrk="1" hangingPunct="1">
              <a:buNone/>
            </a:pPr>
            <a:r>
              <a:rPr lang="en-US" dirty="0" smtClean="0">
                <a:latin typeface="Consolas" pitchFamily="49" charset="0"/>
                <a:cs typeface="Consolas" pitchFamily="49" charset="0"/>
              </a:rPr>
              <a:t>		</a:t>
            </a:r>
            <a:r>
              <a:rPr lang="en-US" dirty="0" err="1" smtClean="0">
                <a:latin typeface="Consolas" pitchFamily="49" charset="0"/>
                <a:cs typeface="Consolas" pitchFamily="49" charset="0"/>
              </a:rPr>
              <a:t>bool</a:t>
            </a:r>
            <a:r>
              <a:rPr lang="en-US" dirty="0" smtClean="0">
                <a:latin typeface="Consolas" pitchFamily="49" charset="0"/>
                <a:cs typeface="Consolas" pitchFamily="49" charset="0"/>
              </a:rPr>
              <a:t> </a:t>
            </a:r>
            <a:r>
              <a:rPr lang="en-US" dirty="0" smtClean="0">
                <a:solidFill>
                  <a:srgbClr val="FF3399"/>
                </a:solidFill>
                <a:latin typeface="Consolas" pitchFamily="49" charset="0"/>
                <a:cs typeface="Consolas" pitchFamily="49" charset="0"/>
              </a:rPr>
              <a:t>empty() </a:t>
            </a:r>
            <a:r>
              <a:rPr lang="en-US" dirty="0" smtClean="0">
                <a:latin typeface="Consolas" pitchFamily="49" charset="0"/>
                <a:cs typeface="Consolas" pitchFamily="49" charset="0"/>
              </a:rPr>
              <a:t>const </a:t>
            </a:r>
            <a:r>
              <a:rPr lang="en-US" dirty="0" err="1" smtClean="0">
                <a:latin typeface="Consolas" pitchFamily="49" charset="0"/>
                <a:cs typeface="Consolas" pitchFamily="49" charset="0"/>
              </a:rPr>
              <a:t>noexcept</a:t>
            </a:r>
            <a:r>
              <a:rPr lang="en-US" dirty="0" smtClean="0">
                <a:latin typeface="Consolas" pitchFamily="49" charset="0"/>
                <a:cs typeface="Consolas" pitchFamily="49" charset="0"/>
              </a:rPr>
              <a:t>;</a:t>
            </a:r>
          </a:p>
          <a:p>
            <a:pPr marL="342900" lvl="1" indent="-342900" eaLnBrk="1" hangingPunct="1">
              <a:buNone/>
            </a:pPr>
            <a:r>
              <a:rPr lang="en-US" dirty="0" smtClean="0">
                <a:latin typeface="Consolas" pitchFamily="49" charset="0"/>
                <a:cs typeface="Consolas" pitchFamily="49" charset="0"/>
              </a:rPr>
              <a:t>		</a:t>
            </a:r>
            <a:r>
              <a:rPr lang="en-US" dirty="0" err="1" smtClean="0">
                <a:latin typeface="Consolas" pitchFamily="49" charset="0"/>
                <a:cs typeface="Consolas" pitchFamily="49" charset="0"/>
              </a:rPr>
              <a:t>bool</a:t>
            </a:r>
            <a:r>
              <a:rPr lang="en-US" dirty="0" smtClean="0">
                <a:latin typeface="Consolas" pitchFamily="49" charset="0"/>
                <a:cs typeface="Consolas" pitchFamily="49" charset="0"/>
              </a:rPr>
              <a:t> </a:t>
            </a:r>
            <a:r>
              <a:rPr lang="en-US" dirty="0" smtClean="0">
                <a:solidFill>
                  <a:srgbClr val="FF3399"/>
                </a:solidFill>
                <a:latin typeface="Consolas" pitchFamily="49" charset="0"/>
                <a:cs typeface="Consolas" pitchFamily="49" charset="0"/>
              </a:rPr>
              <a:t>empty() </a:t>
            </a:r>
            <a:r>
              <a:rPr lang="en-US" dirty="0" smtClean="0">
                <a:latin typeface="Consolas" pitchFamily="49" charset="0"/>
                <a:cs typeface="Consolas" pitchFamily="49" charset="0"/>
              </a:rPr>
              <a:t>const </a:t>
            </a:r>
            <a:r>
              <a:rPr lang="en-US" dirty="0" err="1" smtClean="0">
                <a:latin typeface="Consolas" pitchFamily="49" charset="0"/>
                <a:cs typeface="Consolas" pitchFamily="49" charset="0"/>
              </a:rPr>
              <a:t>noexcept</a:t>
            </a:r>
            <a:r>
              <a:rPr lang="en-US" dirty="0" smtClean="0">
                <a:latin typeface="Consolas" pitchFamily="49" charset="0"/>
                <a:cs typeface="Consolas" pitchFamily="49" charset="0"/>
              </a:rPr>
              <a:t>;</a:t>
            </a:r>
          </a:p>
          <a:p>
            <a:pPr marL="342900" lvl="1" indent="-342900" eaLnBrk="1" hangingPunct="1">
              <a:buNone/>
            </a:pPr>
            <a:r>
              <a:rPr lang="en-US" dirty="0" smtClean="0">
                <a:latin typeface="Consolas" pitchFamily="49" charset="0"/>
                <a:cs typeface="Consolas" pitchFamily="49" charset="0"/>
              </a:rPr>
              <a:t>		void </a:t>
            </a:r>
            <a:r>
              <a:rPr lang="en-US" dirty="0" smtClean="0">
                <a:solidFill>
                  <a:srgbClr val="FF3399"/>
                </a:solidFill>
                <a:latin typeface="Consolas" pitchFamily="49" charset="0"/>
                <a:cs typeface="Consolas" pitchFamily="49" charset="0"/>
              </a:rPr>
              <a:t>reserve( </a:t>
            </a:r>
            <a:r>
              <a:rPr lang="en-US" dirty="0" err="1" smtClean="0">
                <a:latin typeface="Consolas" pitchFamily="49" charset="0"/>
                <a:cs typeface="Consolas" pitchFamily="49" charset="0"/>
              </a:rPr>
              <a:t>size_type</a:t>
            </a:r>
            <a:r>
              <a:rPr lang="en-US" dirty="0" smtClean="0">
                <a:latin typeface="Consolas" pitchFamily="49" charset="0"/>
                <a:cs typeface="Consolas" pitchFamily="49" charset="0"/>
              </a:rPr>
              <a:t> </a:t>
            </a:r>
            <a:r>
              <a:rPr lang="en-US" dirty="0" smtClean="0">
                <a:solidFill>
                  <a:srgbClr val="FF3399"/>
                </a:solidFill>
                <a:latin typeface="Consolas" pitchFamily="49" charset="0"/>
                <a:cs typeface="Consolas" pitchFamily="49" charset="0"/>
              </a:rPr>
              <a:t>)</a:t>
            </a:r>
            <a:r>
              <a:rPr lang="en-US" dirty="0" smtClean="0">
                <a:latin typeface="Consolas" pitchFamily="49" charset="0"/>
                <a:cs typeface="Consolas" pitchFamily="49" charset="0"/>
              </a:rPr>
              <a:t>;</a:t>
            </a:r>
          </a:p>
          <a:p>
            <a:pPr marL="342900" lvl="1" indent="-342900" eaLnBrk="1" hangingPunct="1">
              <a:buNone/>
            </a:pPr>
            <a:r>
              <a:rPr lang="en-US" dirty="0" smtClean="0">
                <a:latin typeface="Consolas" pitchFamily="49" charset="0"/>
                <a:cs typeface="Consolas" pitchFamily="49" charset="0"/>
              </a:rPr>
              <a:t>		void </a:t>
            </a:r>
            <a:r>
              <a:rPr lang="en-US" dirty="0" err="1" smtClean="0">
                <a:solidFill>
                  <a:srgbClr val="FF3399"/>
                </a:solidFill>
                <a:latin typeface="Consolas" pitchFamily="49" charset="0"/>
                <a:cs typeface="Consolas" pitchFamily="49" charset="0"/>
              </a:rPr>
              <a:t>shrink_to_fit</a:t>
            </a:r>
            <a:r>
              <a:rPr lang="en-US" dirty="0" smtClean="0">
                <a:solidFill>
                  <a:srgbClr val="FF3399"/>
                </a:solidFill>
                <a:latin typeface="Consolas" pitchFamily="49" charset="0"/>
                <a:cs typeface="Consolas" pitchFamily="49" charset="0"/>
              </a:rPr>
              <a:t>()</a:t>
            </a:r>
            <a:r>
              <a:rPr lang="en-US" dirty="0" smtClean="0">
                <a:latin typeface="Consolas" pitchFamily="49" charset="0"/>
                <a:cs typeface="Consolas" pitchFamily="49" charset="0"/>
              </a:rPr>
              <a:t>;</a:t>
            </a:r>
          </a:p>
          <a:p>
            <a:pPr eaLnBrk="1" hangingPunct="1">
              <a:buFont typeface="Arial" charset="0"/>
              <a:buNone/>
            </a:pPr>
            <a:endParaRPr lang="en-US" dirty="0" smtClean="0">
              <a:latin typeface="Arial" charset="0"/>
              <a:cs typeface="Arial" charset="0"/>
            </a:endParaRPr>
          </a:p>
          <a:p>
            <a:pPr lvl="1" eaLnBrk="1" hangingPunct="1"/>
            <a:endParaRPr lang="en-US" dirty="0" smtClean="0">
              <a:latin typeface="Arial" charset="0"/>
              <a:cs typeface="Arial" charset="0"/>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CA" dirty="0" smtClean="0">
                <a:latin typeface="Consolas" pitchFamily="49" charset="0"/>
                <a:cs typeface="Consolas" pitchFamily="49" charset="0"/>
              </a:rPr>
              <a:t>vector&lt;T&gt;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p:txBody>
          <a:bodyPr/>
          <a:lstStyle/>
          <a:p>
            <a:pPr eaLnBrk="1" hangingPunct="1">
              <a:buFont typeface="Arial" charset="0"/>
              <a:buNone/>
            </a:pPr>
            <a:r>
              <a:rPr lang="en-US" dirty="0" smtClean="0">
                <a:latin typeface="Arial" charset="0"/>
                <a:cs typeface="Arial" charset="0"/>
              </a:rPr>
              <a:t>	Member functions include:</a:t>
            </a:r>
          </a:p>
          <a:p>
            <a:pPr lvl="1" eaLnBrk="1" hangingPunct="1"/>
            <a:r>
              <a:rPr lang="en-US" dirty="0" smtClean="0">
                <a:latin typeface="Arial" charset="0"/>
                <a:cs typeface="Arial" charset="0"/>
              </a:rPr>
              <a:t>Element access</a:t>
            </a:r>
          </a:p>
          <a:p>
            <a:pPr lvl="1" eaLnBrk="1" hangingPunct="1">
              <a:buNone/>
            </a:pPr>
            <a:r>
              <a:rPr lang="en-US" dirty="0" smtClean="0">
                <a:latin typeface="Arial" charset="0"/>
                <a:cs typeface="Arial" charset="0"/>
              </a:rPr>
              <a:t>	</a:t>
            </a:r>
            <a:r>
              <a:rPr lang="en-US" dirty="0" smtClean="0">
                <a:latin typeface="Consolas" pitchFamily="49" charset="0"/>
                <a:cs typeface="Consolas" pitchFamily="49" charset="0"/>
              </a:rPr>
              <a:t>	</a:t>
            </a:r>
            <a:r>
              <a:rPr lang="en-CA" dirty="0" smtClean="0">
                <a:latin typeface="Consolas" pitchFamily="49" charset="0"/>
                <a:cs typeface="Consolas" pitchFamily="49" charset="0"/>
              </a:rPr>
              <a:t>reference </a:t>
            </a:r>
            <a:r>
              <a:rPr lang="en-CA" dirty="0" smtClean="0">
                <a:solidFill>
                  <a:srgbClr val="FF3399"/>
                </a:solidFill>
                <a:latin typeface="Consolas" pitchFamily="49" charset="0"/>
                <a:cs typeface="Consolas" pitchFamily="49" charset="0"/>
              </a:rPr>
              <a:t>operator[](</a:t>
            </a:r>
            <a:r>
              <a:rPr lang="en-CA" dirty="0" smtClean="0">
                <a:latin typeface="Consolas" pitchFamily="49" charset="0"/>
                <a:cs typeface="Consolas" pitchFamily="49" charset="0"/>
              </a:rPr>
              <a:t> </a:t>
            </a:r>
            <a:r>
              <a:rPr lang="en-CA" dirty="0" err="1" smtClean="0">
                <a:latin typeface="Consolas" pitchFamily="49" charset="0"/>
                <a:cs typeface="Consolas" pitchFamily="49" charset="0"/>
              </a:rPr>
              <a:t>size_type</a:t>
            </a:r>
            <a:r>
              <a:rPr lang="en-CA" dirty="0" smtClean="0">
                <a:latin typeface="Consolas" pitchFamily="49" charset="0"/>
                <a:cs typeface="Consolas" pitchFamily="49" charset="0"/>
              </a:rPr>
              <a:t> </a:t>
            </a:r>
            <a:r>
              <a:rPr lang="en-CA" dirty="0" smtClean="0">
                <a:solidFill>
                  <a:srgbClr val="FF3399"/>
                </a:solidFill>
                <a:latin typeface="Consolas" pitchFamily="49" charset="0"/>
                <a:cs typeface="Consolas" pitchFamily="49" charset="0"/>
              </a:rPr>
              <a:t>)</a:t>
            </a:r>
            <a:r>
              <a:rPr lang="en-CA" dirty="0" smtClean="0">
                <a:latin typeface="Consolas" pitchFamily="49" charset="0"/>
                <a:cs typeface="Consolas" pitchFamily="49" charset="0"/>
              </a:rPr>
              <a:t>;</a:t>
            </a:r>
          </a:p>
          <a:p>
            <a:pPr lvl="2" eaLnBrk="1" hangingPunct="1">
              <a:buNone/>
            </a:pPr>
            <a:r>
              <a:rPr lang="en-CA" sz="1800" dirty="0" err="1" smtClean="0">
                <a:latin typeface="Consolas" pitchFamily="49" charset="0"/>
                <a:cs typeface="Consolas" pitchFamily="49" charset="0"/>
              </a:rPr>
              <a:t>const_reference</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operator[]( </a:t>
            </a:r>
            <a:r>
              <a:rPr lang="en-CA" sz="1800" dirty="0" err="1" smtClean="0">
                <a:latin typeface="Consolas" pitchFamily="49" charset="0"/>
                <a:cs typeface="Consolas" pitchFamily="49" charset="0"/>
              </a:rPr>
              <a:t>size_type</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 const; </a:t>
            </a:r>
          </a:p>
          <a:p>
            <a:pPr lvl="2" eaLnBrk="1" hangingPunct="1">
              <a:buNone/>
            </a:pPr>
            <a:endParaRPr lang="en-CA" sz="1800" dirty="0" smtClean="0">
              <a:latin typeface="Consolas" pitchFamily="49" charset="0"/>
              <a:cs typeface="Consolas" pitchFamily="49" charset="0"/>
            </a:endParaRPr>
          </a:p>
          <a:p>
            <a:pPr lvl="2" eaLnBrk="1" hangingPunct="1">
              <a:buNone/>
            </a:pPr>
            <a:r>
              <a:rPr lang="en-CA" sz="1800" dirty="0" smtClean="0">
                <a:latin typeface="Consolas" pitchFamily="49" charset="0"/>
                <a:cs typeface="Consolas" pitchFamily="49" charset="0"/>
              </a:rPr>
              <a:t>reference </a:t>
            </a:r>
            <a:r>
              <a:rPr lang="en-CA" sz="1800" dirty="0" smtClean="0">
                <a:solidFill>
                  <a:srgbClr val="FF3399"/>
                </a:solidFill>
                <a:latin typeface="Consolas" pitchFamily="49" charset="0"/>
                <a:cs typeface="Consolas" pitchFamily="49" charset="0"/>
              </a:rPr>
              <a:t>at(</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size_type</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p>
          <a:p>
            <a:pPr lvl="2" eaLnBrk="1" hangingPunct="1">
              <a:buNone/>
            </a:pPr>
            <a:r>
              <a:rPr lang="en-CA" sz="1800" dirty="0" err="1" smtClean="0">
                <a:latin typeface="Consolas" pitchFamily="49" charset="0"/>
                <a:cs typeface="Consolas" pitchFamily="49" charset="0"/>
              </a:rPr>
              <a:t>const_reference</a:t>
            </a:r>
            <a:r>
              <a:rPr lang="en-CA" sz="1800" dirty="0" smtClean="0">
                <a:latin typeface="Consolas" pitchFamily="49" charset="0"/>
                <a:cs typeface="Consolas" pitchFamily="49" charset="0"/>
              </a:rPr>
              <a:t> at ( </a:t>
            </a:r>
            <a:r>
              <a:rPr lang="en-CA" sz="1800" dirty="0" err="1" smtClean="0">
                <a:latin typeface="Consolas" pitchFamily="49" charset="0"/>
                <a:cs typeface="Consolas" pitchFamily="49" charset="0"/>
              </a:rPr>
              <a:t>size_type</a:t>
            </a:r>
            <a:r>
              <a:rPr lang="en-CA" sz="1800" dirty="0" smtClean="0">
                <a:latin typeface="Consolas" pitchFamily="49" charset="0"/>
                <a:cs typeface="Consolas" pitchFamily="49" charset="0"/>
              </a:rPr>
              <a:t> ) const;</a:t>
            </a:r>
          </a:p>
          <a:p>
            <a:pPr lvl="2" eaLnBrk="1" hangingPunct="1">
              <a:buNone/>
            </a:pPr>
            <a:endParaRPr lang="en-CA" sz="1800" dirty="0" smtClean="0">
              <a:latin typeface="Consolas" pitchFamily="49" charset="0"/>
              <a:cs typeface="Consolas" pitchFamily="49" charset="0"/>
            </a:endParaRPr>
          </a:p>
          <a:p>
            <a:pPr lvl="2" eaLnBrk="1" hangingPunct="1">
              <a:buNone/>
            </a:pPr>
            <a:r>
              <a:rPr lang="en-CA" sz="1800" dirty="0" smtClean="0">
                <a:latin typeface="Consolas" pitchFamily="49" charset="0"/>
                <a:cs typeface="Consolas" pitchFamily="49" charset="0"/>
              </a:rPr>
              <a:t>reference </a:t>
            </a:r>
            <a:r>
              <a:rPr lang="en-CA" sz="1800" dirty="0" smtClean="0">
                <a:solidFill>
                  <a:srgbClr val="FF3399"/>
                </a:solidFill>
                <a:latin typeface="Consolas" pitchFamily="49" charset="0"/>
                <a:cs typeface="Consolas" pitchFamily="49" charset="0"/>
              </a:rPr>
              <a:t>front()</a:t>
            </a:r>
            <a:r>
              <a:rPr lang="en-CA" sz="1800" dirty="0" smtClean="0">
                <a:latin typeface="Consolas" pitchFamily="49" charset="0"/>
                <a:cs typeface="Consolas" pitchFamily="49" charset="0"/>
              </a:rPr>
              <a:t>;</a:t>
            </a:r>
          </a:p>
          <a:p>
            <a:pPr lvl="2" eaLnBrk="1" hangingPunct="1">
              <a:buNone/>
            </a:pPr>
            <a:r>
              <a:rPr lang="en-CA" sz="1800" dirty="0" err="1" smtClean="0">
                <a:latin typeface="Consolas" pitchFamily="49" charset="0"/>
                <a:cs typeface="Consolas" pitchFamily="49" charset="0"/>
              </a:rPr>
              <a:t>const_reference</a:t>
            </a:r>
            <a:r>
              <a:rPr lang="en-CA" sz="1800" dirty="0" smtClean="0">
                <a:solidFill>
                  <a:srgbClr val="FF3399"/>
                </a:solidFill>
                <a:latin typeface="Consolas" pitchFamily="49" charset="0"/>
                <a:cs typeface="Consolas" pitchFamily="49" charset="0"/>
              </a:rPr>
              <a:t> front() </a:t>
            </a:r>
            <a:r>
              <a:rPr lang="en-CA" sz="1800" dirty="0" smtClean="0">
                <a:latin typeface="Consolas" pitchFamily="49" charset="0"/>
                <a:cs typeface="Consolas" pitchFamily="49" charset="0"/>
              </a:rPr>
              <a:t>const;</a:t>
            </a:r>
          </a:p>
          <a:p>
            <a:pPr lvl="2" eaLnBrk="1" hangingPunct="1">
              <a:buNone/>
            </a:pPr>
            <a:r>
              <a:rPr lang="en-CA" sz="1800" dirty="0" smtClean="0">
                <a:latin typeface="Consolas" pitchFamily="49" charset="0"/>
                <a:cs typeface="Consolas" pitchFamily="49" charset="0"/>
              </a:rPr>
              <a:t>reference </a:t>
            </a:r>
            <a:r>
              <a:rPr lang="en-CA" sz="1800" dirty="0" smtClean="0">
                <a:solidFill>
                  <a:srgbClr val="FF3399"/>
                </a:solidFill>
                <a:latin typeface="Consolas" pitchFamily="49" charset="0"/>
                <a:cs typeface="Consolas" pitchFamily="49" charset="0"/>
              </a:rPr>
              <a:t>back()</a:t>
            </a:r>
            <a:r>
              <a:rPr lang="en-CA" sz="1800" dirty="0" smtClean="0">
                <a:latin typeface="Consolas" pitchFamily="49" charset="0"/>
                <a:cs typeface="Consolas" pitchFamily="49" charset="0"/>
              </a:rPr>
              <a:t>;</a:t>
            </a:r>
          </a:p>
          <a:p>
            <a:pPr lvl="2" eaLnBrk="1" hangingPunct="1">
              <a:buNone/>
            </a:pPr>
            <a:r>
              <a:rPr lang="en-CA" sz="1800" dirty="0" err="1" smtClean="0">
                <a:latin typeface="Consolas" pitchFamily="49" charset="0"/>
                <a:cs typeface="Consolas" pitchFamily="49" charset="0"/>
              </a:rPr>
              <a:t>const_reference</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back() </a:t>
            </a:r>
            <a:r>
              <a:rPr lang="en-CA" sz="1800" dirty="0" smtClean="0">
                <a:latin typeface="Consolas" pitchFamily="49" charset="0"/>
                <a:cs typeface="Consolas" pitchFamily="49" charset="0"/>
              </a:rPr>
              <a:t>const;</a:t>
            </a:r>
          </a:p>
          <a:p>
            <a:pPr lvl="2" eaLnBrk="1" hangingPunct="1">
              <a:buNone/>
            </a:pPr>
            <a:endParaRPr lang="en-CA" sz="1800" dirty="0" smtClean="0">
              <a:latin typeface="Consolas" pitchFamily="49" charset="0"/>
              <a:cs typeface="Consolas" pitchFamily="49" charset="0"/>
            </a:endParaRPr>
          </a:p>
          <a:p>
            <a:pPr lvl="2" eaLnBrk="1" hangingPunct="1">
              <a:buNone/>
            </a:pPr>
            <a:r>
              <a:rPr lang="en-CA" sz="1800" dirty="0" smtClean="0">
                <a:latin typeface="Consolas" pitchFamily="49" charset="0"/>
                <a:cs typeface="Consolas" pitchFamily="49" charset="0"/>
              </a:rPr>
              <a:t>pointer </a:t>
            </a:r>
            <a:r>
              <a:rPr lang="en-CA" sz="1800" dirty="0" smtClean="0">
                <a:solidFill>
                  <a:srgbClr val="FF3399"/>
                </a:solidFill>
                <a:latin typeface="Consolas" pitchFamily="49" charset="0"/>
                <a:cs typeface="Consolas" pitchFamily="49" charset="0"/>
              </a:rPr>
              <a:t>data() </a:t>
            </a:r>
            <a:r>
              <a:rPr lang="en-CA" sz="1800" dirty="0" err="1" smtClean="0">
                <a:latin typeface="Consolas" pitchFamily="49" charset="0"/>
                <a:cs typeface="Consolas" pitchFamily="49" charset="0"/>
              </a:rPr>
              <a:t>noexcept</a:t>
            </a:r>
            <a:r>
              <a:rPr lang="en-CA" sz="1800" dirty="0" smtClean="0">
                <a:latin typeface="Consolas" pitchFamily="49" charset="0"/>
                <a:cs typeface="Consolas" pitchFamily="49" charset="0"/>
              </a:rPr>
              <a:t>;</a:t>
            </a:r>
          </a:p>
          <a:p>
            <a:pPr lvl="2" eaLnBrk="1" hangingPunct="1">
              <a:buNone/>
            </a:pPr>
            <a:r>
              <a:rPr lang="en-CA" sz="1800" dirty="0" err="1" smtClean="0">
                <a:latin typeface="Consolas" pitchFamily="49" charset="0"/>
                <a:cs typeface="Consolas" pitchFamily="49" charset="0"/>
              </a:rPr>
              <a:t>const_pointer</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data() </a:t>
            </a:r>
            <a:r>
              <a:rPr lang="en-CA" sz="1800" dirty="0" smtClean="0">
                <a:latin typeface="Consolas" pitchFamily="49" charset="0"/>
                <a:cs typeface="Consolas" pitchFamily="49" charset="0"/>
              </a:rPr>
              <a:t>const </a:t>
            </a:r>
            <a:r>
              <a:rPr lang="en-CA" sz="1800" dirty="0" err="1" smtClean="0">
                <a:latin typeface="Consolas" pitchFamily="49" charset="0"/>
                <a:cs typeface="Consolas" pitchFamily="49" charset="0"/>
              </a:rPr>
              <a:t>noexcept</a:t>
            </a:r>
            <a:r>
              <a:rPr lang="en-CA" sz="1800" dirty="0" smtClean="0">
                <a:latin typeface="Consolas" pitchFamily="49" charset="0"/>
                <a:cs typeface="Consolas" pitchFamily="49" charset="0"/>
              </a:rPr>
              <a:t>;</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CA" dirty="0" smtClean="0">
                <a:latin typeface="Consolas" pitchFamily="49" charset="0"/>
                <a:cs typeface="Consolas" pitchFamily="49" charset="0"/>
              </a:rPr>
              <a:t>vector&lt;T&gt;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a:xfrm>
            <a:off x="457200" y="1600200"/>
            <a:ext cx="8686800" cy="4525963"/>
          </a:xfrm>
        </p:spPr>
        <p:txBody>
          <a:bodyPr/>
          <a:lstStyle/>
          <a:p>
            <a:pPr eaLnBrk="1" hangingPunct="1">
              <a:buFont typeface="Arial" charset="0"/>
              <a:buNone/>
            </a:pPr>
            <a:r>
              <a:rPr lang="en-US" dirty="0" smtClean="0">
                <a:latin typeface="Arial" charset="0"/>
                <a:cs typeface="Arial" charset="0"/>
              </a:rPr>
              <a:t>	Member functions include:</a:t>
            </a:r>
          </a:p>
          <a:p>
            <a:pPr lvl="1" eaLnBrk="1" hangingPunct="1"/>
            <a:r>
              <a:rPr lang="en-US" dirty="0" smtClean="0">
                <a:latin typeface="Arial" charset="0"/>
                <a:cs typeface="Arial" charset="0"/>
              </a:rPr>
              <a:t>Modifiers</a:t>
            </a:r>
          </a:p>
          <a:p>
            <a:pPr lvl="1" eaLnBrk="1" hangingPunct="1">
              <a:buNone/>
            </a:pPr>
            <a:r>
              <a:rPr lang="en-US" dirty="0" smtClean="0">
                <a:latin typeface="Arial" charset="0"/>
                <a:cs typeface="Arial" charset="0"/>
              </a:rPr>
              <a:t>	</a:t>
            </a:r>
            <a:r>
              <a:rPr lang="en-US" dirty="0" smtClean="0">
                <a:latin typeface="Consolas" pitchFamily="49" charset="0"/>
                <a:cs typeface="Consolas" pitchFamily="49" charset="0"/>
              </a:rPr>
              <a:t>	</a:t>
            </a:r>
            <a:r>
              <a:rPr lang="en-CA" dirty="0" smtClean="0">
                <a:latin typeface="Consolas" pitchFamily="49" charset="0"/>
                <a:cs typeface="Consolas" pitchFamily="49" charset="0"/>
              </a:rPr>
              <a:t>template &lt; class Iterator &gt;</a:t>
            </a:r>
          </a:p>
          <a:p>
            <a:pPr lvl="1" eaLnBrk="1" hangingPunct="1">
              <a:buNone/>
            </a:pPr>
            <a:r>
              <a:rPr lang="en-CA" dirty="0" smtClean="0">
                <a:latin typeface="Consolas" pitchFamily="49" charset="0"/>
                <a:cs typeface="Consolas" pitchFamily="49" charset="0"/>
              </a:rPr>
              <a:t> 		void </a:t>
            </a:r>
            <a:r>
              <a:rPr lang="en-CA" dirty="0" smtClean="0">
                <a:solidFill>
                  <a:srgbClr val="FF3399"/>
                </a:solidFill>
                <a:latin typeface="Consolas" pitchFamily="49" charset="0"/>
                <a:cs typeface="Consolas" pitchFamily="49" charset="0"/>
              </a:rPr>
              <a:t>assign( </a:t>
            </a:r>
            <a:r>
              <a:rPr lang="en-CA" dirty="0" smtClean="0">
                <a:latin typeface="Consolas" pitchFamily="49" charset="0"/>
                <a:cs typeface="Consolas" pitchFamily="49" charset="0"/>
              </a:rPr>
              <a:t>Iterator, Iterator </a:t>
            </a:r>
            <a:r>
              <a:rPr lang="en-CA" dirty="0" smtClean="0">
                <a:solidFill>
                  <a:srgbClr val="FF3399"/>
                </a:solidFill>
                <a:latin typeface="Consolas" pitchFamily="49" charset="0"/>
                <a:cs typeface="Consolas" pitchFamily="49" charset="0"/>
              </a:rPr>
              <a:t>)</a:t>
            </a:r>
            <a:r>
              <a:rPr lang="en-CA" dirty="0" smtClean="0">
                <a:latin typeface="Consolas" pitchFamily="49" charset="0"/>
                <a:cs typeface="Consolas" pitchFamily="49" charset="0"/>
              </a:rPr>
              <a:t>;</a:t>
            </a:r>
          </a:p>
          <a:p>
            <a:pPr lvl="1" eaLnBrk="1" hangingPunct="1">
              <a:buNone/>
            </a:pPr>
            <a:endParaRPr lang="en-CA" dirty="0" smtClean="0">
              <a:latin typeface="Consolas" pitchFamily="49" charset="0"/>
              <a:cs typeface="Consolas" pitchFamily="49" charset="0"/>
            </a:endParaRPr>
          </a:p>
          <a:p>
            <a:pPr lvl="1" eaLnBrk="1" hangingPunct="1">
              <a:buNone/>
            </a:pPr>
            <a:r>
              <a:rPr lang="en-CA" dirty="0" smtClean="0">
                <a:latin typeface="Consolas" pitchFamily="49" charset="0"/>
                <a:cs typeface="Consolas" pitchFamily="49" charset="0"/>
              </a:rPr>
              <a:t>		void </a:t>
            </a:r>
            <a:r>
              <a:rPr lang="en-CA" dirty="0" smtClean="0">
                <a:solidFill>
                  <a:srgbClr val="FF3399"/>
                </a:solidFill>
                <a:latin typeface="Consolas" pitchFamily="49" charset="0"/>
                <a:cs typeface="Consolas" pitchFamily="49" charset="0"/>
              </a:rPr>
              <a:t>assign( </a:t>
            </a:r>
            <a:r>
              <a:rPr lang="en-CA" dirty="0" err="1" smtClean="0">
                <a:latin typeface="Consolas" pitchFamily="49" charset="0"/>
                <a:cs typeface="Consolas" pitchFamily="49" charset="0"/>
              </a:rPr>
              <a:t>size_type</a:t>
            </a:r>
            <a:r>
              <a:rPr lang="en-CA" dirty="0" smtClean="0">
                <a:latin typeface="Consolas" pitchFamily="49" charset="0"/>
                <a:cs typeface="Consolas" pitchFamily="49" charset="0"/>
              </a:rPr>
              <a:t>, </a:t>
            </a:r>
            <a:r>
              <a:rPr lang="en-CA" dirty="0" err="1" smtClean="0">
                <a:latin typeface="Consolas" pitchFamily="49" charset="0"/>
                <a:cs typeface="Consolas" pitchFamily="49" charset="0"/>
              </a:rPr>
              <a:t>const_reference</a:t>
            </a:r>
            <a:r>
              <a:rPr lang="en-CA" dirty="0" smtClean="0">
                <a:latin typeface="Consolas" pitchFamily="49" charset="0"/>
                <a:cs typeface="Consolas" pitchFamily="49" charset="0"/>
              </a:rPr>
              <a:t> </a:t>
            </a:r>
            <a:r>
              <a:rPr lang="en-CA" dirty="0" smtClean="0">
                <a:solidFill>
                  <a:srgbClr val="FF3399"/>
                </a:solidFill>
                <a:latin typeface="Consolas" pitchFamily="49" charset="0"/>
                <a:cs typeface="Consolas" pitchFamily="49" charset="0"/>
              </a:rPr>
              <a:t>)</a:t>
            </a:r>
            <a:r>
              <a:rPr lang="en-CA" dirty="0" smtClean="0">
                <a:latin typeface="Consolas" pitchFamily="49" charset="0"/>
                <a:cs typeface="Consolas" pitchFamily="49" charset="0"/>
              </a:rPr>
              <a:t>;</a:t>
            </a:r>
          </a:p>
          <a:p>
            <a:pPr lvl="1" eaLnBrk="1" hangingPunct="1">
              <a:buNone/>
            </a:pPr>
            <a:r>
              <a:rPr lang="en-CA" dirty="0" smtClean="0">
                <a:latin typeface="Consolas" pitchFamily="49" charset="0"/>
                <a:cs typeface="Consolas" pitchFamily="49" charset="0"/>
              </a:rPr>
              <a:t>		void </a:t>
            </a:r>
            <a:r>
              <a:rPr lang="en-CA" dirty="0" smtClean="0">
                <a:solidFill>
                  <a:srgbClr val="FF3399"/>
                </a:solidFill>
                <a:latin typeface="Consolas" pitchFamily="49" charset="0"/>
                <a:cs typeface="Consolas" pitchFamily="49" charset="0"/>
              </a:rPr>
              <a:t>assign( </a:t>
            </a:r>
            <a:r>
              <a:rPr lang="en-CA" dirty="0" err="1" smtClean="0">
                <a:latin typeface="Consolas" pitchFamily="49" charset="0"/>
                <a:cs typeface="Consolas" pitchFamily="49" charset="0"/>
              </a:rPr>
              <a:t>initializer_list</a:t>
            </a:r>
            <a:r>
              <a:rPr lang="en-CA" dirty="0" smtClean="0">
                <a:latin typeface="Consolas" pitchFamily="49" charset="0"/>
                <a:cs typeface="Consolas" pitchFamily="49" charset="0"/>
              </a:rPr>
              <a:t>&lt;</a:t>
            </a:r>
            <a:r>
              <a:rPr lang="en-CA" dirty="0" err="1" smtClean="0">
                <a:latin typeface="Consolas" pitchFamily="49" charset="0"/>
                <a:cs typeface="Consolas" pitchFamily="49" charset="0"/>
              </a:rPr>
              <a:t>value_type</a:t>
            </a:r>
            <a:r>
              <a:rPr lang="en-CA" dirty="0" smtClean="0">
                <a:latin typeface="Consolas" pitchFamily="49" charset="0"/>
                <a:cs typeface="Consolas" pitchFamily="49" charset="0"/>
              </a:rPr>
              <a:t>&gt; </a:t>
            </a:r>
            <a:r>
              <a:rPr lang="en-CA" dirty="0" smtClean="0">
                <a:solidFill>
                  <a:srgbClr val="FF3399"/>
                </a:solidFill>
                <a:latin typeface="Consolas" pitchFamily="49" charset="0"/>
                <a:cs typeface="Consolas" pitchFamily="49" charset="0"/>
              </a:rPr>
              <a:t>)</a:t>
            </a:r>
            <a:r>
              <a:rPr lang="en-CA" dirty="0" smtClean="0">
                <a:latin typeface="Consolas" pitchFamily="49" charset="0"/>
                <a:cs typeface="Consolas" pitchFamily="49" charset="0"/>
              </a:rPr>
              <a:t>; </a:t>
            </a:r>
          </a:p>
          <a:p>
            <a:pPr lvl="2" eaLnBrk="1" hangingPunct="1">
              <a:buNone/>
            </a:pPr>
            <a:endParaRPr lang="en-CA" sz="1800" dirty="0" smtClean="0">
              <a:latin typeface="Consolas" pitchFamily="49" charset="0"/>
              <a:cs typeface="Consolas" pitchFamily="49" charset="0"/>
            </a:endParaRPr>
          </a:p>
          <a:p>
            <a:pPr lvl="2" eaLnBrk="1" hangingPunct="1">
              <a:buNone/>
            </a:pPr>
            <a:r>
              <a:rPr lang="en-CA" sz="1800" dirty="0" smtClean="0">
                <a:latin typeface="Consolas" pitchFamily="49" charset="0"/>
                <a:cs typeface="Consolas" pitchFamily="49" charset="0"/>
              </a:rPr>
              <a:t>void </a:t>
            </a:r>
            <a:r>
              <a:rPr lang="en-CA" sz="1800" dirty="0" err="1" smtClean="0">
                <a:solidFill>
                  <a:srgbClr val="FF3399"/>
                </a:solidFill>
                <a:latin typeface="Consolas" pitchFamily="49" charset="0"/>
                <a:cs typeface="Consolas" pitchFamily="49" charset="0"/>
              </a:rPr>
              <a:t>push_back</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const_reference</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p>
          <a:p>
            <a:pPr lvl="2" eaLnBrk="1" hangingPunct="1">
              <a:buNone/>
            </a:pPr>
            <a:r>
              <a:rPr lang="en-CA" sz="1800" dirty="0" smtClean="0">
                <a:latin typeface="Consolas" pitchFamily="49" charset="0"/>
                <a:cs typeface="Consolas" pitchFamily="49" charset="0"/>
              </a:rPr>
              <a:t>void </a:t>
            </a:r>
            <a:r>
              <a:rPr lang="en-CA" sz="1800" dirty="0" err="1" smtClean="0">
                <a:solidFill>
                  <a:srgbClr val="FF3399"/>
                </a:solidFill>
                <a:latin typeface="Consolas" pitchFamily="49" charset="0"/>
                <a:cs typeface="Consolas" pitchFamily="49" charset="0"/>
              </a:rPr>
              <a:t>push_back</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value_type</a:t>
            </a:r>
            <a:r>
              <a:rPr lang="en-CA" sz="1800" dirty="0" smtClean="0">
                <a:latin typeface="Consolas" pitchFamily="49" charset="0"/>
                <a:cs typeface="Consolas" pitchFamily="49" charset="0"/>
              </a:rPr>
              <a:t>&amp;&amp;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p>
          <a:p>
            <a:pPr lvl="2" eaLnBrk="1" hangingPunct="1">
              <a:buNone/>
            </a:pPr>
            <a:r>
              <a:rPr lang="en-CA" sz="1800" dirty="0" smtClean="0">
                <a:latin typeface="Consolas" pitchFamily="49" charset="0"/>
                <a:cs typeface="Consolas" pitchFamily="49" charset="0"/>
              </a:rPr>
              <a:t>void </a:t>
            </a:r>
            <a:r>
              <a:rPr lang="en-CA" sz="1800" dirty="0" err="1" smtClean="0">
                <a:solidFill>
                  <a:srgbClr val="FF3399"/>
                </a:solidFill>
                <a:latin typeface="Consolas" pitchFamily="49" charset="0"/>
                <a:cs typeface="Consolas" pitchFamily="49" charset="0"/>
              </a:rPr>
              <a:t>pop_back</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p>
          <a:p>
            <a:pPr lvl="2" eaLnBrk="1" hangingPunct="1">
              <a:buNone/>
            </a:pPr>
            <a:endParaRPr lang="en-CA" dirty="0" smtClean="0">
              <a:latin typeface="Consolas" pitchFamily="49" charset="0"/>
              <a:cs typeface="Consolas" pitchFamily="49" charset="0"/>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CA" dirty="0" smtClean="0">
                <a:latin typeface="Consolas" pitchFamily="49" charset="0"/>
                <a:cs typeface="Consolas" pitchFamily="49" charset="0"/>
              </a:rPr>
              <a:t>vector&lt;T&gt;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a:xfrm>
            <a:off x="457200" y="1600200"/>
            <a:ext cx="8686800" cy="4525963"/>
          </a:xfrm>
        </p:spPr>
        <p:txBody>
          <a:bodyPr/>
          <a:lstStyle/>
          <a:p>
            <a:pPr eaLnBrk="1" hangingPunct="1">
              <a:buFont typeface="Arial" charset="0"/>
              <a:buNone/>
            </a:pPr>
            <a:r>
              <a:rPr lang="en-US" dirty="0" smtClean="0">
                <a:latin typeface="Arial" charset="0"/>
                <a:cs typeface="Arial" charset="0"/>
              </a:rPr>
              <a:t>	Member functions include:</a:t>
            </a:r>
          </a:p>
          <a:p>
            <a:pPr lvl="1" eaLnBrk="1" hangingPunct="1"/>
            <a:r>
              <a:rPr lang="en-US" dirty="0" smtClean="0">
                <a:latin typeface="Arial" charset="0"/>
                <a:cs typeface="Arial" charset="0"/>
              </a:rPr>
              <a:t>Modifiers</a:t>
            </a:r>
          </a:p>
          <a:p>
            <a:pPr lvl="1" eaLnBrk="1" hangingPunct="1">
              <a:buNone/>
            </a:pPr>
            <a:r>
              <a:rPr lang="en-US" dirty="0" smtClean="0">
                <a:latin typeface="Arial" charset="0"/>
                <a:cs typeface="Arial" charset="0"/>
              </a:rPr>
              <a:t>	</a:t>
            </a:r>
            <a:r>
              <a:rPr lang="en-US" dirty="0" smtClean="0">
                <a:latin typeface="Consolas" pitchFamily="49" charset="0"/>
                <a:cs typeface="Consolas" pitchFamily="49" charset="0"/>
              </a:rPr>
              <a:t>	</a:t>
            </a:r>
            <a:r>
              <a:rPr lang="en-CA" dirty="0" smtClean="0">
                <a:latin typeface="Consolas" pitchFamily="49" charset="0"/>
                <a:cs typeface="Consolas" pitchFamily="49" charset="0"/>
              </a:rPr>
              <a:t>iterator </a:t>
            </a:r>
            <a:r>
              <a:rPr lang="en-CA" dirty="0" smtClean="0">
                <a:solidFill>
                  <a:srgbClr val="FF3399"/>
                </a:solidFill>
                <a:latin typeface="Consolas" pitchFamily="49" charset="0"/>
                <a:cs typeface="Consolas" pitchFamily="49" charset="0"/>
              </a:rPr>
              <a:t>insert(</a:t>
            </a:r>
            <a:r>
              <a:rPr lang="en-CA" dirty="0" smtClean="0">
                <a:latin typeface="Consolas" pitchFamily="49" charset="0"/>
                <a:cs typeface="Consolas" pitchFamily="49" charset="0"/>
              </a:rPr>
              <a:t> </a:t>
            </a:r>
            <a:r>
              <a:rPr lang="en-CA" dirty="0" err="1" smtClean="0">
                <a:latin typeface="Consolas" pitchFamily="49" charset="0"/>
                <a:cs typeface="Consolas" pitchFamily="49" charset="0"/>
              </a:rPr>
              <a:t>const_iterator</a:t>
            </a:r>
            <a:r>
              <a:rPr lang="en-CA" dirty="0" smtClean="0">
                <a:latin typeface="Consolas" pitchFamily="49" charset="0"/>
                <a:cs typeface="Consolas" pitchFamily="49" charset="0"/>
              </a:rPr>
              <a:t> position, </a:t>
            </a:r>
            <a:r>
              <a:rPr lang="en-CA" dirty="0" err="1" smtClean="0">
                <a:latin typeface="Consolas" pitchFamily="49" charset="0"/>
                <a:cs typeface="Consolas" pitchFamily="49" charset="0"/>
              </a:rPr>
              <a:t>const_reference</a:t>
            </a:r>
            <a:r>
              <a:rPr lang="en-CA" dirty="0" smtClean="0">
                <a:latin typeface="Consolas" pitchFamily="49" charset="0"/>
                <a:cs typeface="Consolas" pitchFamily="49" charset="0"/>
              </a:rPr>
              <a:t> </a:t>
            </a:r>
            <a:r>
              <a:rPr lang="en-CA" dirty="0" smtClean="0">
                <a:solidFill>
                  <a:srgbClr val="FF3399"/>
                </a:solidFill>
                <a:latin typeface="Consolas" pitchFamily="49" charset="0"/>
                <a:cs typeface="Consolas" pitchFamily="49" charset="0"/>
              </a:rPr>
              <a:t>)</a:t>
            </a:r>
            <a:r>
              <a:rPr lang="en-CA" dirty="0" smtClean="0">
                <a:latin typeface="Consolas" pitchFamily="49" charset="0"/>
                <a:cs typeface="Consolas" pitchFamily="49" charset="0"/>
              </a:rPr>
              <a:t>;</a:t>
            </a:r>
          </a:p>
          <a:p>
            <a:pPr lvl="2" eaLnBrk="1" hangingPunct="1">
              <a:buNone/>
            </a:pPr>
            <a:r>
              <a:rPr lang="en-CA" sz="1800" dirty="0" smtClean="0">
                <a:latin typeface="Consolas" pitchFamily="49" charset="0"/>
                <a:cs typeface="Consolas" pitchFamily="49" charset="0"/>
              </a:rPr>
              <a:t>iterator </a:t>
            </a:r>
            <a:r>
              <a:rPr lang="en-CA" sz="1800" dirty="0" smtClean="0">
                <a:solidFill>
                  <a:srgbClr val="FF3399"/>
                </a:solidFill>
                <a:latin typeface="Consolas" pitchFamily="49" charset="0"/>
                <a:cs typeface="Consolas" pitchFamily="49" charset="0"/>
              </a:rPr>
              <a:t>insert(</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const_iterator</a:t>
            </a:r>
            <a:r>
              <a:rPr lang="en-CA" sz="1800" dirty="0" smtClean="0">
                <a:latin typeface="Consolas" pitchFamily="49" charset="0"/>
                <a:cs typeface="Consolas" pitchFamily="49" charset="0"/>
              </a:rPr>
              <a:t> position, </a:t>
            </a:r>
            <a:r>
              <a:rPr lang="en-CA" sz="1800" dirty="0" err="1" smtClean="0">
                <a:latin typeface="Consolas" pitchFamily="49" charset="0"/>
                <a:cs typeface="Consolas" pitchFamily="49" charset="0"/>
              </a:rPr>
              <a:t>size_type</a:t>
            </a:r>
            <a:r>
              <a:rPr lang="en-CA" sz="1800" dirty="0" smtClean="0">
                <a:latin typeface="Consolas" pitchFamily="49" charset="0"/>
                <a:cs typeface="Consolas" pitchFamily="49" charset="0"/>
              </a:rPr>
              <a:t> n,</a:t>
            </a:r>
          </a:p>
          <a:p>
            <a:pPr lvl="2" eaLnBrk="1" hangingPunct="1">
              <a:buNone/>
            </a:pP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const_reference</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p>
          <a:p>
            <a:pPr lvl="2" eaLnBrk="1" hangingPunct="1">
              <a:buNone/>
            </a:pPr>
            <a:endParaRPr lang="en-CA" sz="1800" dirty="0" smtClean="0">
              <a:latin typeface="Consolas" pitchFamily="49" charset="0"/>
              <a:cs typeface="Consolas" pitchFamily="49" charset="0"/>
            </a:endParaRPr>
          </a:p>
          <a:p>
            <a:pPr lvl="2" eaLnBrk="1" hangingPunct="1">
              <a:buNone/>
            </a:pPr>
            <a:r>
              <a:rPr lang="en-CA" sz="1800" dirty="0" smtClean="0">
                <a:latin typeface="Consolas" pitchFamily="49" charset="0"/>
                <a:cs typeface="Consolas" pitchFamily="49" charset="0"/>
              </a:rPr>
              <a:t>template &lt; class Iterator &gt;</a:t>
            </a:r>
          </a:p>
          <a:p>
            <a:pPr lvl="2" eaLnBrk="1" hangingPunct="1">
              <a:buNone/>
            </a:pPr>
            <a:r>
              <a:rPr lang="en-CA" sz="1800" dirty="0" smtClean="0">
                <a:latin typeface="Consolas" pitchFamily="49" charset="0"/>
                <a:cs typeface="Consolas" pitchFamily="49" charset="0"/>
              </a:rPr>
              <a:t>iterator </a:t>
            </a:r>
            <a:r>
              <a:rPr lang="en-CA" sz="1800" dirty="0" smtClean="0">
                <a:solidFill>
                  <a:srgbClr val="FF3399"/>
                </a:solidFill>
                <a:latin typeface="Consolas" pitchFamily="49" charset="0"/>
                <a:cs typeface="Consolas" pitchFamily="49" charset="0"/>
              </a:rPr>
              <a:t>insert( </a:t>
            </a:r>
            <a:r>
              <a:rPr lang="en-CA" sz="1800" dirty="0" err="1" smtClean="0">
                <a:latin typeface="Consolas" pitchFamily="49" charset="0"/>
                <a:cs typeface="Consolas" pitchFamily="49" charset="0"/>
              </a:rPr>
              <a:t>const_iterator</a:t>
            </a:r>
            <a:r>
              <a:rPr lang="en-CA" sz="1800" dirty="0" smtClean="0">
                <a:latin typeface="Consolas" pitchFamily="49" charset="0"/>
                <a:cs typeface="Consolas" pitchFamily="49" charset="0"/>
              </a:rPr>
              <a:t> position,</a:t>
            </a:r>
          </a:p>
          <a:p>
            <a:pPr lvl="2" eaLnBrk="1" hangingPunct="1">
              <a:buNone/>
            </a:pPr>
            <a:r>
              <a:rPr lang="en-CA" sz="1800" dirty="0" smtClean="0">
                <a:latin typeface="Consolas" pitchFamily="49" charset="0"/>
                <a:cs typeface="Consolas" pitchFamily="49" charset="0"/>
              </a:rPr>
              <a:t>                 Iterator first, Iterator last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p>
          <a:p>
            <a:pPr lvl="2" eaLnBrk="1" hangingPunct="1">
              <a:buNone/>
            </a:pPr>
            <a:endParaRPr lang="en-CA" sz="1800" dirty="0" smtClean="0">
              <a:latin typeface="Consolas" pitchFamily="49" charset="0"/>
              <a:cs typeface="Consolas" pitchFamily="49" charset="0"/>
            </a:endParaRPr>
          </a:p>
          <a:p>
            <a:pPr lvl="2" eaLnBrk="1" hangingPunct="1">
              <a:buNone/>
            </a:pPr>
            <a:r>
              <a:rPr lang="en-CA" sz="1800" dirty="0" smtClean="0">
                <a:latin typeface="Consolas" pitchFamily="49" charset="0"/>
                <a:cs typeface="Consolas" pitchFamily="49" charset="0"/>
              </a:rPr>
              <a:t>iterator </a:t>
            </a:r>
            <a:r>
              <a:rPr lang="en-CA" sz="1800" dirty="0" smtClean="0">
                <a:solidFill>
                  <a:srgbClr val="FF3399"/>
                </a:solidFill>
                <a:latin typeface="Consolas" pitchFamily="49" charset="0"/>
                <a:cs typeface="Consolas" pitchFamily="49" charset="0"/>
              </a:rPr>
              <a:t>insert( </a:t>
            </a:r>
            <a:r>
              <a:rPr lang="en-CA" sz="1800" dirty="0" err="1" smtClean="0">
                <a:latin typeface="Consolas" pitchFamily="49" charset="0"/>
                <a:cs typeface="Consolas" pitchFamily="49" charset="0"/>
              </a:rPr>
              <a:t>const_iterator</a:t>
            </a:r>
            <a:r>
              <a:rPr lang="en-CA" sz="1800" dirty="0" smtClean="0">
                <a:latin typeface="Consolas" pitchFamily="49" charset="0"/>
                <a:cs typeface="Consolas" pitchFamily="49" charset="0"/>
              </a:rPr>
              <a:t> position, </a:t>
            </a:r>
            <a:r>
              <a:rPr lang="en-CA" sz="1800" dirty="0" err="1" smtClean="0">
                <a:latin typeface="Consolas" pitchFamily="49" charset="0"/>
                <a:cs typeface="Consolas" pitchFamily="49" charset="0"/>
              </a:rPr>
              <a:t>value_type</a:t>
            </a:r>
            <a:r>
              <a:rPr lang="en-CA" sz="1800" dirty="0" smtClean="0">
                <a:latin typeface="Consolas" pitchFamily="49" charset="0"/>
                <a:cs typeface="Consolas" pitchFamily="49" charset="0"/>
              </a:rPr>
              <a:t>&amp;&amp;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p>
          <a:p>
            <a:pPr lvl="2" eaLnBrk="1" hangingPunct="1">
              <a:buNone/>
            </a:pPr>
            <a:r>
              <a:rPr lang="en-CA" sz="1800" dirty="0" smtClean="0">
                <a:latin typeface="Consolas" pitchFamily="49" charset="0"/>
                <a:cs typeface="Consolas" pitchFamily="49" charset="0"/>
              </a:rPr>
              <a:t>iterator </a:t>
            </a:r>
            <a:r>
              <a:rPr lang="en-CA" sz="1800" dirty="0" smtClean="0">
                <a:solidFill>
                  <a:srgbClr val="FF3399"/>
                </a:solidFill>
                <a:latin typeface="Consolas" pitchFamily="49" charset="0"/>
                <a:cs typeface="Consolas" pitchFamily="49" charset="0"/>
              </a:rPr>
              <a:t>insert(</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const_iterator</a:t>
            </a:r>
            <a:r>
              <a:rPr lang="en-CA" sz="1800" dirty="0" smtClean="0">
                <a:latin typeface="Consolas" pitchFamily="49" charset="0"/>
                <a:cs typeface="Consolas" pitchFamily="49" charset="0"/>
              </a:rPr>
              <a:t> position,</a:t>
            </a:r>
          </a:p>
          <a:p>
            <a:pPr lvl="2" eaLnBrk="1" hangingPunct="1">
              <a:buNone/>
            </a:pP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initializer_list</a:t>
            </a:r>
            <a:r>
              <a:rPr lang="en-CA" sz="1800" dirty="0" smtClean="0">
                <a:latin typeface="Consolas" pitchFamily="49" charset="0"/>
                <a:cs typeface="Consolas" pitchFamily="49" charset="0"/>
              </a:rPr>
              <a:t>&lt;</a:t>
            </a:r>
            <a:r>
              <a:rPr lang="en-CA" sz="1800" dirty="0" err="1" smtClean="0">
                <a:latin typeface="Consolas" pitchFamily="49" charset="0"/>
                <a:cs typeface="Consolas" pitchFamily="49" charset="0"/>
              </a:rPr>
              <a:t>value_type</a:t>
            </a:r>
            <a:r>
              <a:rPr lang="en-CA" sz="1800" dirty="0" smtClean="0">
                <a:latin typeface="Consolas" pitchFamily="49" charset="0"/>
                <a:cs typeface="Consolas" pitchFamily="49" charset="0"/>
              </a:rPr>
              <a:t>&gt;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pPr eaLnBrk="1" hangingPunct="1"/>
            <a:r>
              <a:rPr lang="en-US" smtClean="0">
                <a:latin typeface="Arial" charset="0"/>
                <a:cs typeface="Arial" charset="0"/>
              </a:rPr>
              <a:t>Outline</a:t>
            </a:r>
          </a:p>
        </p:txBody>
      </p:sp>
      <p:sp>
        <p:nvSpPr>
          <p:cNvPr id="5123" name="Rectangle 3"/>
          <p:cNvSpPr>
            <a:spLocks noGrp="1" noChangeArrowheads="1"/>
          </p:cNvSpPr>
          <p:nvPr>
            <p:ph type="body" idx="1"/>
          </p:nvPr>
        </p:nvSpPr>
        <p:spPr/>
        <p:txBody>
          <a:bodyPr/>
          <a:lstStyle/>
          <a:p>
            <a:pPr eaLnBrk="1" hangingPunct="1">
              <a:buFont typeface="Arial" charset="0"/>
              <a:buNone/>
            </a:pPr>
            <a:r>
              <a:rPr lang="en-US" dirty="0" smtClean="0">
                <a:latin typeface="Arial" charset="0"/>
                <a:cs typeface="Arial" charset="0"/>
              </a:rPr>
              <a:t>	In this topic, we will look at linked lists</a:t>
            </a:r>
          </a:p>
          <a:p>
            <a:pPr lvl="1" eaLnBrk="1" hangingPunct="1"/>
            <a:r>
              <a:rPr lang="en-US" dirty="0" smtClean="0">
                <a:latin typeface="Arial" charset="0"/>
                <a:cs typeface="Arial" charset="0"/>
              </a:rPr>
              <a:t>The </a:t>
            </a:r>
            <a:r>
              <a:rPr lang="en-US" dirty="0" smtClean="0">
                <a:latin typeface="Consolas" pitchFamily="49" charset="0"/>
                <a:cs typeface="Consolas" pitchFamily="49" charset="0"/>
              </a:rPr>
              <a:t>Node</a:t>
            </a:r>
            <a:r>
              <a:rPr lang="en-US" dirty="0" smtClean="0">
                <a:latin typeface="Arial" charset="0"/>
                <a:cs typeface="Arial" charset="0"/>
              </a:rPr>
              <a:t> and </a:t>
            </a:r>
            <a:r>
              <a:rPr lang="en-US" dirty="0" smtClean="0">
                <a:latin typeface="Consolas" pitchFamily="49" charset="0"/>
                <a:cs typeface="Consolas" pitchFamily="49" charset="0"/>
              </a:rPr>
              <a:t>List</a:t>
            </a:r>
            <a:r>
              <a:rPr lang="en-US" dirty="0" smtClean="0">
                <a:latin typeface="Arial" charset="0"/>
                <a:cs typeface="Arial" charset="0"/>
              </a:rPr>
              <a:t> classes</a:t>
            </a:r>
          </a:p>
          <a:p>
            <a:pPr lvl="1" eaLnBrk="1" hangingPunct="1"/>
            <a:r>
              <a:rPr lang="en-US" dirty="0" err="1" smtClean="0">
                <a:latin typeface="Arial" charset="0"/>
                <a:cs typeface="Arial" charset="0"/>
              </a:rPr>
              <a:t>Accessors</a:t>
            </a:r>
            <a:r>
              <a:rPr lang="en-US" dirty="0" smtClean="0">
                <a:latin typeface="Arial" charset="0"/>
                <a:cs typeface="Arial" charset="0"/>
              </a:rPr>
              <a:t> and </a:t>
            </a:r>
            <a:r>
              <a:rPr lang="en-US" dirty="0" err="1" smtClean="0">
                <a:latin typeface="Arial" charset="0"/>
                <a:cs typeface="Arial" charset="0"/>
              </a:rPr>
              <a:t>mutators</a:t>
            </a:r>
            <a:endParaRPr lang="en-US" dirty="0" smtClean="0">
              <a:latin typeface="Arial" charset="0"/>
              <a:cs typeface="Arial" charset="0"/>
            </a:endParaRPr>
          </a:p>
          <a:p>
            <a:pPr lvl="1" eaLnBrk="1" hangingPunct="1"/>
            <a:r>
              <a:rPr lang="en-US" dirty="0" smtClean="0">
                <a:latin typeface="Arial" charset="0"/>
                <a:cs typeface="Arial" charset="0"/>
              </a:rPr>
              <a:t>The implementation of various member functions</a:t>
            </a:r>
          </a:p>
          <a:p>
            <a:pPr lvl="1" eaLnBrk="1" hangingPunct="1"/>
            <a:r>
              <a:rPr lang="en-US" dirty="0" smtClean="0">
                <a:latin typeface="Arial" charset="0"/>
                <a:cs typeface="Arial" charset="0"/>
              </a:rPr>
              <a:t>Stepping through a linked list</a:t>
            </a:r>
          </a:p>
          <a:p>
            <a:pPr lvl="1" eaLnBrk="1" hangingPunct="1"/>
            <a:r>
              <a:rPr lang="en-US" dirty="0" smtClean="0">
                <a:latin typeface="Arial" charset="0"/>
                <a:cs typeface="Arial" charset="0"/>
              </a:rPr>
              <a:t>Defining the copy and assignment operator</a:t>
            </a:r>
          </a:p>
          <a:p>
            <a:pPr lvl="1" eaLnBrk="1" hangingPunct="1"/>
            <a:r>
              <a:rPr lang="en-US" dirty="0" smtClean="0">
                <a:latin typeface="Arial" charset="0"/>
                <a:cs typeface="Arial" charset="0"/>
              </a:rPr>
              <a:t>Defining move constructors and move assignment operators</a:t>
            </a:r>
          </a:p>
          <a:p>
            <a:pPr lvl="1" eaLnBrk="1" hangingPunct="1"/>
            <a:r>
              <a:rPr lang="en-US" dirty="0" smtClean="0">
                <a:latin typeface="Arial" charset="0"/>
                <a:cs typeface="Arial" charset="0"/>
              </a:rPr>
              <a:t>Discussed efficiencies</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CA" dirty="0" smtClean="0">
                <a:latin typeface="Consolas" pitchFamily="49" charset="0"/>
                <a:cs typeface="Consolas" pitchFamily="49" charset="0"/>
              </a:rPr>
              <a:t>vector&lt;T&gt;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a:xfrm>
            <a:off x="457200" y="1600200"/>
            <a:ext cx="8686800" cy="4525963"/>
          </a:xfrm>
        </p:spPr>
        <p:txBody>
          <a:bodyPr/>
          <a:lstStyle/>
          <a:p>
            <a:pPr eaLnBrk="1" hangingPunct="1">
              <a:buFont typeface="Arial" charset="0"/>
              <a:buNone/>
            </a:pPr>
            <a:r>
              <a:rPr lang="en-US" dirty="0" smtClean="0">
                <a:latin typeface="Arial" charset="0"/>
                <a:cs typeface="Arial" charset="0"/>
              </a:rPr>
              <a:t>	Member functions include:</a:t>
            </a:r>
          </a:p>
          <a:p>
            <a:pPr lvl="1" eaLnBrk="1" hangingPunct="1"/>
            <a:r>
              <a:rPr lang="en-CA" dirty="0" smtClean="0"/>
              <a:t>Allocator</a:t>
            </a:r>
            <a:endParaRPr lang="en-US" dirty="0" smtClean="0">
              <a:latin typeface="Arial" charset="0"/>
              <a:cs typeface="Arial" charset="0"/>
            </a:endParaRPr>
          </a:p>
          <a:p>
            <a:pPr lvl="1" eaLnBrk="1" hangingPunct="1">
              <a:buNone/>
            </a:pPr>
            <a:r>
              <a:rPr lang="en-CA" dirty="0" smtClean="0">
                <a:latin typeface="Consolas" pitchFamily="49" charset="0"/>
                <a:cs typeface="Consolas" pitchFamily="49" charset="0"/>
              </a:rPr>
              <a:t>		 </a:t>
            </a:r>
            <a:r>
              <a:rPr lang="en-CA" dirty="0" err="1" smtClean="0">
                <a:latin typeface="Consolas" pitchFamily="49" charset="0"/>
                <a:cs typeface="Consolas" pitchFamily="49" charset="0"/>
              </a:rPr>
              <a:t>allocator_type</a:t>
            </a:r>
            <a:r>
              <a:rPr lang="en-CA" dirty="0" smtClean="0">
                <a:latin typeface="Consolas" pitchFamily="49" charset="0"/>
                <a:cs typeface="Consolas" pitchFamily="49" charset="0"/>
              </a:rPr>
              <a:t> </a:t>
            </a:r>
            <a:r>
              <a:rPr lang="en-CA" dirty="0" err="1" smtClean="0">
                <a:solidFill>
                  <a:srgbClr val="FF3399"/>
                </a:solidFill>
                <a:latin typeface="Consolas" pitchFamily="49" charset="0"/>
                <a:cs typeface="Consolas" pitchFamily="49" charset="0"/>
              </a:rPr>
              <a:t>get_allocator</a:t>
            </a:r>
            <a:r>
              <a:rPr lang="en-CA" dirty="0" smtClean="0">
                <a:solidFill>
                  <a:srgbClr val="FF3399"/>
                </a:solidFill>
                <a:latin typeface="Consolas" pitchFamily="49" charset="0"/>
                <a:cs typeface="Consolas" pitchFamily="49" charset="0"/>
              </a:rPr>
              <a:t>() </a:t>
            </a:r>
            <a:r>
              <a:rPr lang="en-CA" dirty="0" smtClean="0">
                <a:latin typeface="Consolas" pitchFamily="49" charset="0"/>
                <a:cs typeface="Consolas" pitchFamily="49" charset="0"/>
              </a:rPr>
              <a:t>const </a:t>
            </a:r>
            <a:r>
              <a:rPr lang="en-CA" dirty="0" err="1" smtClean="0">
                <a:latin typeface="Consolas" pitchFamily="49" charset="0"/>
                <a:cs typeface="Consolas" pitchFamily="49" charset="0"/>
              </a:rPr>
              <a:t>noexcept</a:t>
            </a:r>
            <a:r>
              <a:rPr lang="en-CA" dirty="0" smtClean="0">
                <a:latin typeface="Consolas" pitchFamily="49" charset="0"/>
                <a:cs typeface="Consolas" pitchFamily="49" charset="0"/>
              </a:rPr>
              <a:t>;</a:t>
            </a:r>
          </a:p>
          <a:p>
            <a:pPr lvl="1" eaLnBrk="1" hangingPunct="1">
              <a:buNone/>
            </a:pPr>
            <a:endParaRPr lang="en-CA" dirty="0" smtClean="0">
              <a:latin typeface="Consolas" pitchFamily="49" charset="0"/>
              <a:cs typeface="Consolas" pitchFamily="49" charset="0"/>
            </a:endParaRPr>
          </a:p>
          <a:p>
            <a:pPr lvl="1" eaLnBrk="1" hangingPunct="1"/>
            <a:r>
              <a:rPr lang="en-CA" dirty="0" smtClean="0"/>
              <a:t>Non-member function overloads</a:t>
            </a:r>
          </a:p>
          <a:p>
            <a:pPr lvl="1" eaLnBrk="1" hangingPunct="1">
              <a:buNone/>
            </a:pPr>
            <a:r>
              <a:rPr lang="en-CA" dirty="0" smtClean="0">
                <a:latin typeface="Consolas" pitchFamily="49" charset="0"/>
                <a:cs typeface="Consolas" pitchFamily="49" charset="0"/>
              </a:rPr>
              <a:t>		template &lt; typename T &gt;</a:t>
            </a:r>
          </a:p>
          <a:p>
            <a:pPr lvl="1" eaLnBrk="1" hangingPunct="1">
              <a:buNone/>
            </a:pPr>
            <a:r>
              <a:rPr lang="en-CA" dirty="0" smtClean="0">
                <a:latin typeface="Consolas" pitchFamily="49" charset="0"/>
                <a:cs typeface="Consolas" pitchFamily="49" charset="0"/>
              </a:rPr>
              <a:t>		void </a:t>
            </a:r>
            <a:r>
              <a:rPr lang="en-CA" dirty="0" smtClean="0">
                <a:solidFill>
                  <a:srgbClr val="FF3399"/>
                </a:solidFill>
                <a:latin typeface="Consolas" pitchFamily="49" charset="0"/>
                <a:cs typeface="Consolas" pitchFamily="49" charset="0"/>
              </a:rPr>
              <a:t>swap( </a:t>
            </a:r>
            <a:r>
              <a:rPr lang="en-CA" dirty="0" smtClean="0">
                <a:latin typeface="Consolas" pitchFamily="49" charset="0"/>
                <a:cs typeface="Consolas" pitchFamily="49" charset="0"/>
              </a:rPr>
              <a:t>vector&lt;T&gt; &amp;, vector&lt;T&gt; &amp; </a:t>
            </a:r>
            <a:r>
              <a:rPr lang="en-CA" dirty="0" smtClean="0">
                <a:solidFill>
                  <a:srgbClr val="FF3399"/>
                </a:solidFill>
                <a:latin typeface="Consolas" pitchFamily="49" charset="0"/>
                <a:cs typeface="Consolas" pitchFamily="49" charset="0"/>
              </a:rPr>
              <a:t>)</a:t>
            </a:r>
            <a:r>
              <a:rPr lang="en-CA" dirty="0" smtClean="0">
                <a:latin typeface="Consolas" pitchFamily="49" charset="0"/>
                <a:cs typeface="Consolas" pitchFamily="49" charset="0"/>
              </a:rPr>
              <a:t>;</a:t>
            </a:r>
          </a:p>
          <a:p>
            <a:pPr lvl="1" eaLnBrk="1" hangingPunct="1">
              <a:buNone/>
            </a:pPr>
            <a:endParaRPr lang="en-CA" dirty="0" smtClean="0">
              <a:latin typeface="Consolas" pitchFamily="49" charset="0"/>
              <a:cs typeface="Consolas" pitchFamily="49" charset="0"/>
            </a:endParaRPr>
          </a:p>
          <a:p>
            <a:pPr lvl="1" eaLnBrk="1" hangingPunct="1">
              <a:buNone/>
            </a:pPr>
            <a:r>
              <a:rPr lang="en-CA" dirty="0" smtClean="0">
                <a:latin typeface="Consolas" pitchFamily="49" charset="0"/>
                <a:cs typeface="Consolas" pitchFamily="49" charset="0"/>
              </a:rPr>
              <a:t>		template &lt; typename T &gt;</a:t>
            </a:r>
          </a:p>
          <a:p>
            <a:pPr lvl="1" eaLnBrk="1" hangingPunct="1">
              <a:buNone/>
            </a:pPr>
            <a:r>
              <a:rPr lang="en-CA" dirty="0" smtClean="0">
                <a:latin typeface="Consolas" pitchFamily="49" charset="0"/>
                <a:cs typeface="Consolas" pitchFamily="49" charset="0"/>
              </a:rPr>
              <a:t>		</a:t>
            </a:r>
            <a:r>
              <a:rPr lang="en-CA" dirty="0" err="1" smtClean="0">
                <a:latin typeface="Consolas" pitchFamily="49" charset="0"/>
                <a:cs typeface="Consolas" pitchFamily="49" charset="0"/>
              </a:rPr>
              <a:t>bool</a:t>
            </a:r>
            <a:r>
              <a:rPr lang="en-CA" dirty="0" smtClean="0">
                <a:latin typeface="Consolas" pitchFamily="49" charset="0"/>
                <a:cs typeface="Consolas" pitchFamily="49" charset="0"/>
              </a:rPr>
              <a:t> </a:t>
            </a:r>
            <a:r>
              <a:rPr lang="en-CA" dirty="0" smtClean="0">
                <a:solidFill>
                  <a:srgbClr val="FF3399"/>
                </a:solidFill>
                <a:latin typeface="Consolas" pitchFamily="49" charset="0"/>
                <a:cs typeface="Consolas" pitchFamily="49" charset="0"/>
              </a:rPr>
              <a:t>operator==( </a:t>
            </a:r>
            <a:r>
              <a:rPr lang="en-CA" dirty="0" smtClean="0">
                <a:latin typeface="Consolas" pitchFamily="49" charset="0"/>
                <a:cs typeface="Consolas" pitchFamily="49" charset="0"/>
              </a:rPr>
              <a:t>const vector&lt;T&gt; &amp;, const vector&lt;T&gt; &amp; </a:t>
            </a:r>
            <a:r>
              <a:rPr lang="en-CA" dirty="0" smtClean="0">
                <a:solidFill>
                  <a:srgbClr val="FF3399"/>
                </a:solidFill>
                <a:latin typeface="Consolas" pitchFamily="49" charset="0"/>
                <a:cs typeface="Consolas" pitchFamily="49" charset="0"/>
              </a:rPr>
              <a:t>)</a:t>
            </a:r>
            <a:r>
              <a:rPr lang="en-CA" dirty="0" smtClean="0">
                <a:latin typeface="Consolas" pitchFamily="49" charset="0"/>
                <a:cs typeface="Consolas" pitchFamily="49" charset="0"/>
              </a:rPr>
              <a:t>;</a:t>
            </a:r>
          </a:p>
          <a:p>
            <a:pPr lvl="2" eaLnBrk="1" hangingPunct="1"/>
            <a:endParaRPr lang="en-CA" dirty="0" smtClean="0"/>
          </a:p>
          <a:p>
            <a:pPr lvl="2" eaLnBrk="1" hangingPunct="1"/>
            <a:r>
              <a:rPr lang="en-CA" dirty="0" smtClean="0"/>
              <a:t>Includes the relational operators </a:t>
            </a:r>
            <a:r>
              <a:rPr lang="en-CA" dirty="0" smtClean="0">
                <a:latin typeface="Consolas" pitchFamily="49" charset="0"/>
                <a:cs typeface="Consolas" pitchFamily="49" charset="0"/>
              </a:rPr>
              <a:t>!=</a:t>
            </a:r>
            <a:r>
              <a:rPr lang="en-CA" dirty="0" smtClean="0"/>
              <a:t>, </a:t>
            </a:r>
            <a:r>
              <a:rPr lang="en-CA" dirty="0" smtClean="0">
                <a:latin typeface="Consolas" pitchFamily="49" charset="0"/>
                <a:cs typeface="Consolas" pitchFamily="49" charset="0"/>
              </a:rPr>
              <a:t>&lt;</a:t>
            </a:r>
            <a:r>
              <a:rPr lang="en-CA" dirty="0" smtClean="0"/>
              <a:t>, </a:t>
            </a:r>
            <a:r>
              <a:rPr lang="en-CA" dirty="0" smtClean="0">
                <a:latin typeface="Consolas" pitchFamily="49" charset="0"/>
                <a:cs typeface="Consolas" pitchFamily="49" charset="0"/>
              </a:rPr>
              <a:t>&lt;=</a:t>
            </a:r>
            <a:r>
              <a:rPr lang="en-CA" dirty="0" smtClean="0"/>
              <a:t>, </a:t>
            </a:r>
            <a:r>
              <a:rPr lang="en-CA" dirty="0" smtClean="0">
                <a:latin typeface="Consolas" pitchFamily="49" charset="0"/>
                <a:cs typeface="Consolas" pitchFamily="49" charset="0"/>
              </a:rPr>
              <a:t>&gt;</a:t>
            </a:r>
            <a:r>
              <a:rPr lang="en-CA" dirty="0" smtClean="0"/>
              <a:t>, and </a:t>
            </a:r>
            <a:r>
              <a:rPr lang="en-CA" dirty="0" smtClean="0">
                <a:latin typeface="Consolas" pitchFamily="49" charset="0"/>
                <a:cs typeface="Consolas" pitchFamily="49" charset="0"/>
              </a:rPr>
              <a:t>&gt;=</a:t>
            </a:r>
          </a:p>
          <a:p>
            <a:pPr lvl="2" eaLnBrk="1" hangingPunct="1"/>
            <a:r>
              <a:rPr lang="en-CA" dirty="0" smtClean="0"/>
              <a:t>Uses a lexicographical comparison</a:t>
            </a:r>
          </a:p>
          <a:p>
            <a:pPr lvl="1" eaLnBrk="1" hangingPunct="1">
              <a:buNone/>
            </a:pPr>
            <a:endParaRPr lang="en-CA" dirty="0" smtClean="0">
              <a:latin typeface="Consolas" pitchFamily="49" charset="0"/>
              <a:cs typeface="Consolas" pitchFamily="49" charset="0"/>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latin typeface="Consolas" pitchFamily="49" charset="0"/>
                <a:cs typeface="Consolas" pitchFamily="49" charset="0"/>
              </a:rPr>
              <a:t>vector&lt;</a:t>
            </a:r>
            <a:r>
              <a:rPr lang="en-CA" dirty="0" err="1" smtClean="0">
                <a:latin typeface="Consolas" pitchFamily="49" charset="0"/>
                <a:cs typeface="Consolas" pitchFamily="49" charset="0"/>
              </a:rPr>
              <a:t>bool</a:t>
            </a:r>
            <a:r>
              <a:rPr lang="en-CA" dirty="0" smtClean="0">
                <a:latin typeface="Consolas" pitchFamily="49" charset="0"/>
                <a:cs typeface="Consolas" pitchFamily="49" charset="0"/>
              </a:rPr>
              <a:t>&gt;</a:t>
            </a:r>
            <a:endParaRPr lang="en-CA" dirty="0">
              <a:latin typeface="Consolas" pitchFamily="49" charset="0"/>
              <a:cs typeface="Consolas" pitchFamily="49" charset="0"/>
            </a:endParaRPr>
          </a:p>
        </p:txBody>
      </p:sp>
      <p:sp>
        <p:nvSpPr>
          <p:cNvPr id="3" name="Content Placeholder 2"/>
          <p:cNvSpPr>
            <a:spLocks noGrp="1"/>
          </p:cNvSpPr>
          <p:nvPr>
            <p:ph idx="1"/>
          </p:nvPr>
        </p:nvSpPr>
        <p:spPr/>
        <p:txBody>
          <a:bodyPr/>
          <a:lstStyle/>
          <a:p>
            <a:pPr>
              <a:buNone/>
            </a:pPr>
            <a:r>
              <a:rPr lang="en-CA" dirty="0" smtClean="0"/>
              <a:t>	One specialization of vector is for Boolean values:</a:t>
            </a:r>
          </a:p>
          <a:p>
            <a:pPr lvl="1"/>
            <a:r>
              <a:rPr lang="en-CA" dirty="0" smtClean="0"/>
              <a:t>Normally, each </a:t>
            </a:r>
            <a:r>
              <a:rPr lang="en-CA" dirty="0" err="1" smtClean="0">
                <a:latin typeface="Consolas" pitchFamily="49" charset="0"/>
                <a:cs typeface="Consolas" pitchFamily="49" charset="0"/>
              </a:rPr>
              <a:t>bool</a:t>
            </a:r>
            <a:r>
              <a:rPr lang="en-CA" dirty="0" smtClean="0"/>
              <a:t> occupies one byte</a:t>
            </a:r>
          </a:p>
          <a:p>
            <a:pPr lvl="1"/>
            <a:r>
              <a:rPr lang="en-CA" dirty="0" smtClean="0"/>
              <a:t>Reasonable specializations of </a:t>
            </a:r>
            <a:r>
              <a:rPr lang="en-CA" dirty="0" smtClean="0">
                <a:latin typeface="Consolas" pitchFamily="49" charset="0"/>
                <a:cs typeface="Consolas" pitchFamily="49" charset="0"/>
              </a:rPr>
              <a:t>vector&lt;</a:t>
            </a:r>
            <a:r>
              <a:rPr lang="en-CA" dirty="0" err="1" smtClean="0">
                <a:latin typeface="Consolas" pitchFamily="49" charset="0"/>
                <a:cs typeface="Consolas" pitchFamily="49" charset="0"/>
              </a:rPr>
              <a:t>bool</a:t>
            </a:r>
            <a:r>
              <a:rPr lang="en-CA" dirty="0" smtClean="0">
                <a:latin typeface="Consolas" pitchFamily="49" charset="0"/>
                <a:cs typeface="Consolas" pitchFamily="49" charset="0"/>
              </a:rPr>
              <a:t>&gt;</a:t>
            </a:r>
            <a:r>
              <a:rPr lang="en-CA" dirty="0" smtClean="0"/>
              <a:t> use one bit per entry</a:t>
            </a:r>
          </a:p>
          <a:p>
            <a:pPr lvl="1"/>
            <a:r>
              <a:rPr lang="en-CA" dirty="0" smtClean="0"/>
              <a:t>One new function:</a:t>
            </a:r>
          </a:p>
          <a:p>
            <a:pPr lvl="1">
              <a:buNone/>
            </a:pPr>
            <a:r>
              <a:rPr lang="en-CA" dirty="0" smtClean="0"/>
              <a:t>		</a:t>
            </a:r>
            <a:r>
              <a:rPr lang="en-CA" dirty="0" smtClean="0">
                <a:latin typeface="Consolas" pitchFamily="49" charset="0"/>
                <a:cs typeface="Consolas" pitchFamily="49" charset="0"/>
              </a:rPr>
              <a:t>void </a:t>
            </a:r>
            <a:r>
              <a:rPr lang="en-CA" dirty="0" smtClean="0">
                <a:solidFill>
                  <a:srgbClr val="FF3399"/>
                </a:solidFill>
                <a:latin typeface="Consolas" pitchFamily="49" charset="0"/>
                <a:cs typeface="Consolas" pitchFamily="49" charset="0"/>
              </a:rPr>
              <a:t>flip()</a:t>
            </a:r>
            <a:r>
              <a:rPr lang="en-CA" dirty="0" smtClean="0">
                <a:latin typeface="Consolas" pitchFamily="49" charset="0"/>
                <a:cs typeface="Consolas" pitchFamily="49" charset="0"/>
              </a:rPr>
              <a:t> </a:t>
            </a:r>
            <a:r>
              <a:rPr lang="en-CA" dirty="0" err="1" smtClean="0">
                <a:latin typeface="Consolas" pitchFamily="49" charset="0"/>
                <a:cs typeface="Consolas" pitchFamily="49" charset="0"/>
              </a:rPr>
              <a:t>noexcept</a:t>
            </a:r>
            <a:r>
              <a:rPr lang="en-CA" dirty="0" smtClean="0">
                <a:latin typeface="Consolas" pitchFamily="49" charset="0"/>
                <a:cs typeface="Consolas" pitchFamily="49" charset="0"/>
              </a:rPr>
              <a:t>;</a:t>
            </a:r>
          </a:p>
          <a:p>
            <a:pPr lvl="1"/>
            <a:r>
              <a:rPr lang="en-CA" dirty="0" smtClean="0"/>
              <a:t>A mechanism for referencing individual bits and interpreting them as type </a:t>
            </a:r>
            <a:r>
              <a:rPr lang="en-CA" dirty="0" err="1" smtClean="0">
                <a:latin typeface="Consolas" pitchFamily="49" charset="0"/>
                <a:cs typeface="Consolas" pitchFamily="49" charset="0"/>
              </a:rPr>
              <a:t>bool</a:t>
            </a:r>
            <a:endParaRPr lang="en-CA" dirty="0" smtClean="0">
              <a:latin typeface="Consolas" pitchFamily="49" charset="0"/>
              <a:cs typeface="Consolas" pitchFamily="49" charset="0"/>
            </a:endParaRPr>
          </a:p>
          <a:p>
            <a:pPr lvl="1">
              <a:buNone/>
            </a:pPr>
            <a:r>
              <a:rPr lang="en-CA" dirty="0" smtClean="0"/>
              <a:t>	</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latin typeface="Consolas" pitchFamily="49" charset="0"/>
                <a:cs typeface="Consolas" pitchFamily="49" charset="0"/>
              </a:rPr>
              <a:t>vector&lt;T, </a:t>
            </a:r>
            <a:r>
              <a:rPr lang="en-CA" dirty="0" err="1" smtClean="0">
                <a:latin typeface="Consolas" pitchFamily="49" charset="0"/>
                <a:cs typeface="Consolas" pitchFamily="49" charset="0"/>
              </a:rPr>
              <a:t>Alloc</a:t>
            </a:r>
            <a:r>
              <a:rPr lang="en-CA" dirty="0" smtClean="0">
                <a:latin typeface="Consolas" pitchFamily="49" charset="0"/>
                <a:cs typeface="Consolas" pitchFamily="49" charset="0"/>
              </a:rPr>
              <a:t>&gt;</a:t>
            </a:r>
            <a:endParaRPr lang="en-CA" dirty="0"/>
          </a:p>
        </p:txBody>
      </p:sp>
      <p:sp>
        <p:nvSpPr>
          <p:cNvPr id="3" name="Content Placeholder 2"/>
          <p:cNvSpPr>
            <a:spLocks noGrp="1"/>
          </p:cNvSpPr>
          <p:nvPr>
            <p:ph idx="1"/>
          </p:nvPr>
        </p:nvSpPr>
        <p:spPr/>
        <p:txBody>
          <a:bodyPr/>
          <a:lstStyle/>
          <a:p>
            <a:pPr>
              <a:buNone/>
            </a:pPr>
            <a:r>
              <a:rPr lang="en-CA" dirty="0" smtClean="0"/>
              <a:t>	One thing that has been overlooked is:  how is memory allocated?</a:t>
            </a:r>
          </a:p>
          <a:p>
            <a:pPr>
              <a:buNone/>
            </a:pPr>
            <a:endParaRPr lang="en-CA" dirty="0" smtClean="0"/>
          </a:p>
          <a:p>
            <a:pPr>
              <a:buNone/>
            </a:pPr>
            <a:r>
              <a:rPr lang="en-CA" dirty="0" smtClean="0"/>
              <a:t>	By default, memory allocation is performed using </a:t>
            </a:r>
            <a:r>
              <a:rPr lang="en-CA" dirty="0" smtClean="0">
                <a:latin typeface="Consolas" pitchFamily="49" charset="0"/>
                <a:cs typeface="Consolas" pitchFamily="49" charset="0"/>
              </a:rPr>
              <a:t>new[]</a:t>
            </a:r>
            <a:r>
              <a:rPr lang="en-CA" dirty="0" smtClean="0"/>
              <a:t> and </a:t>
            </a:r>
            <a:r>
              <a:rPr lang="en-CA" dirty="0" smtClean="0">
                <a:latin typeface="Consolas" pitchFamily="49" charset="0"/>
                <a:cs typeface="Consolas" pitchFamily="49" charset="0"/>
              </a:rPr>
              <a:t>delete[]</a:t>
            </a:r>
          </a:p>
          <a:p>
            <a:pPr lvl="1"/>
            <a:r>
              <a:rPr lang="en-CA" dirty="0" smtClean="0"/>
              <a:t>What if this is too slow or inappropriate for a particular use of vector?</a:t>
            </a:r>
          </a:p>
          <a:p>
            <a:pPr lvl="1"/>
            <a:endParaRPr lang="en-CA" dirty="0" smtClean="0"/>
          </a:p>
          <a:p>
            <a:pPr>
              <a:buNone/>
            </a:pPr>
            <a:r>
              <a:rPr lang="en-CA" dirty="0" smtClean="0"/>
              <a:t>	The actual class definition is:</a:t>
            </a:r>
          </a:p>
          <a:p>
            <a:pPr>
              <a:buNone/>
            </a:pPr>
            <a:r>
              <a:rPr lang="en-CA" dirty="0" smtClean="0"/>
              <a:t>		</a:t>
            </a:r>
            <a:r>
              <a:rPr lang="en-CA" dirty="0" smtClean="0">
                <a:latin typeface="Consolas" pitchFamily="49" charset="0"/>
                <a:cs typeface="Consolas" pitchFamily="49" charset="0"/>
              </a:rPr>
              <a:t>template &lt; typename T, </a:t>
            </a:r>
            <a:r>
              <a:rPr lang="en-CA" dirty="0" smtClean="0">
                <a:solidFill>
                  <a:srgbClr val="FF3399"/>
                </a:solidFill>
                <a:latin typeface="Consolas" pitchFamily="49" charset="0"/>
                <a:cs typeface="Consolas" pitchFamily="49" charset="0"/>
              </a:rPr>
              <a:t>class </a:t>
            </a:r>
            <a:r>
              <a:rPr lang="en-CA" dirty="0" err="1" smtClean="0">
                <a:solidFill>
                  <a:srgbClr val="FF3399"/>
                </a:solidFill>
                <a:latin typeface="Consolas" pitchFamily="49" charset="0"/>
                <a:cs typeface="Consolas" pitchFamily="49" charset="0"/>
              </a:rPr>
              <a:t>Alloc</a:t>
            </a:r>
            <a:r>
              <a:rPr lang="en-CA" dirty="0" smtClean="0">
                <a:solidFill>
                  <a:srgbClr val="FF3399"/>
                </a:solidFill>
                <a:latin typeface="Consolas" pitchFamily="49" charset="0"/>
                <a:cs typeface="Consolas" pitchFamily="49" charset="0"/>
              </a:rPr>
              <a:t> = allocator&lt;T&gt; </a:t>
            </a:r>
            <a:r>
              <a:rPr lang="en-CA" dirty="0" smtClean="0">
                <a:latin typeface="Consolas" pitchFamily="49" charset="0"/>
                <a:cs typeface="Consolas" pitchFamily="49" charset="0"/>
              </a:rPr>
              <a:t>&gt;</a:t>
            </a:r>
          </a:p>
          <a:p>
            <a:pPr>
              <a:buNone/>
            </a:pPr>
            <a:r>
              <a:rPr lang="en-CA" dirty="0" smtClean="0">
                <a:latin typeface="Consolas" pitchFamily="49" charset="0"/>
                <a:cs typeface="Consolas" pitchFamily="49" charset="0"/>
              </a:rPr>
              <a:t>		class vector;</a:t>
            </a: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latin typeface="Consolas" pitchFamily="49" charset="0"/>
                <a:cs typeface="Consolas" pitchFamily="49" charset="0"/>
              </a:rPr>
              <a:t>vector&lt;T, </a:t>
            </a:r>
            <a:r>
              <a:rPr lang="en-CA" dirty="0" err="1" smtClean="0">
                <a:latin typeface="Consolas" pitchFamily="49" charset="0"/>
                <a:cs typeface="Consolas" pitchFamily="49" charset="0"/>
              </a:rPr>
              <a:t>Alloc</a:t>
            </a:r>
            <a:r>
              <a:rPr lang="en-CA" dirty="0" smtClean="0">
                <a:latin typeface="Consolas" pitchFamily="49" charset="0"/>
                <a:cs typeface="Consolas" pitchFamily="49" charset="0"/>
              </a:rPr>
              <a:t>&gt;</a:t>
            </a:r>
            <a:endParaRPr lang="en-CA" dirty="0"/>
          </a:p>
        </p:txBody>
      </p:sp>
      <p:sp>
        <p:nvSpPr>
          <p:cNvPr id="3" name="Content Placeholder 2"/>
          <p:cNvSpPr>
            <a:spLocks noGrp="1"/>
          </p:cNvSpPr>
          <p:nvPr>
            <p:ph idx="1"/>
          </p:nvPr>
        </p:nvSpPr>
        <p:spPr/>
        <p:txBody>
          <a:bodyPr/>
          <a:lstStyle/>
          <a:p>
            <a:pPr>
              <a:buNone/>
            </a:pPr>
            <a:r>
              <a:rPr lang="en-CA" dirty="0" smtClean="0"/>
              <a:t>	An allocator class must have specific member types and functions:</a:t>
            </a:r>
          </a:p>
          <a:p>
            <a:pPr lvl="1">
              <a:buNone/>
            </a:pPr>
            <a:endParaRPr lang="en-CA" sz="1300" dirty="0" smtClean="0">
              <a:latin typeface="Consolas" pitchFamily="49" charset="0"/>
              <a:cs typeface="Consolas" pitchFamily="49" charset="0"/>
            </a:endParaRPr>
          </a:p>
          <a:p>
            <a:pPr lvl="1">
              <a:buNone/>
            </a:pPr>
            <a:r>
              <a:rPr lang="en-CA" sz="1300" dirty="0" smtClean="0">
                <a:latin typeface="Consolas" pitchFamily="49" charset="0"/>
                <a:cs typeface="Consolas" pitchFamily="49" charset="0"/>
              </a:rPr>
              <a:t>template &lt;class T&gt;</a:t>
            </a:r>
          </a:p>
          <a:p>
            <a:pPr lvl="1">
              <a:buNone/>
            </a:pPr>
            <a:r>
              <a:rPr lang="en-CA" sz="1300" dirty="0" smtClean="0">
                <a:latin typeface="Consolas" pitchFamily="49" charset="0"/>
                <a:cs typeface="Consolas" pitchFamily="49" charset="0"/>
              </a:rPr>
              <a:t>class Allocator {</a:t>
            </a:r>
          </a:p>
          <a:p>
            <a:pPr lvl="1">
              <a:buNone/>
            </a:pPr>
            <a:r>
              <a:rPr lang="en-CA" sz="1300" dirty="0" smtClean="0">
                <a:latin typeface="Consolas" pitchFamily="49" charset="0"/>
                <a:cs typeface="Consolas" pitchFamily="49" charset="0"/>
              </a:rPr>
              <a:t>    public:</a:t>
            </a:r>
          </a:p>
          <a:p>
            <a:pPr lvl="1">
              <a:buNone/>
            </a:pPr>
            <a:r>
              <a:rPr lang="en-CA" sz="1300" dirty="0" smtClean="0">
                <a:latin typeface="Consolas" pitchFamily="49" charset="0"/>
                <a:cs typeface="Consolas" pitchFamily="49" charset="0"/>
              </a:rPr>
              <a:t>        </a:t>
            </a:r>
            <a:r>
              <a:rPr lang="en-CA" sz="1300" dirty="0" err="1" smtClean="0">
                <a:latin typeface="Consolas" pitchFamily="49" charset="0"/>
                <a:cs typeface="Consolas" pitchFamily="49" charset="0"/>
              </a:rPr>
              <a:t>typedef</a:t>
            </a:r>
            <a:r>
              <a:rPr lang="en-CA" sz="1300" dirty="0" smtClean="0">
                <a:latin typeface="Consolas" pitchFamily="49" charset="0"/>
                <a:cs typeface="Consolas" pitchFamily="49" charset="0"/>
              </a:rPr>
              <a:t> T                                       </a:t>
            </a:r>
            <a:r>
              <a:rPr lang="en-CA" sz="1300" dirty="0" err="1" smtClean="0">
                <a:latin typeface="Consolas" pitchFamily="49" charset="0"/>
                <a:cs typeface="Consolas" pitchFamily="49" charset="0"/>
              </a:rPr>
              <a:t>value_type</a:t>
            </a:r>
            <a:r>
              <a:rPr lang="en-CA" sz="1300" dirty="0" smtClean="0">
                <a:latin typeface="Consolas" pitchFamily="49" charset="0"/>
                <a:cs typeface="Consolas" pitchFamily="49" charset="0"/>
              </a:rPr>
              <a:t>;</a:t>
            </a:r>
          </a:p>
          <a:p>
            <a:pPr lvl="1">
              <a:buNone/>
            </a:pPr>
            <a:r>
              <a:rPr lang="en-CA" sz="1300" dirty="0" smtClean="0">
                <a:latin typeface="Consolas" pitchFamily="49" charset="0"/>
                <a:cs typeface="Consolas" pitchFamily="49" charset="0"/>
              </a:rPr>
              <a:t>        </a:t>
            </a:r>
            <a:r>
              <a:rPr lang="en-CA" sz="1300" dirty="0" err="1" smtClean="0">
                <a:latin typeface="Consolas" pitchFamily="49" charset="0"/>
                <a:cs typeface="Consolas" pitchFamily="49" charset="0"/>
              </a:rPr>
              <a:t>typedef</a:t>
            </a:r>
            <a:r>
              <a:rPr lang="en-CA" sz="1300" dirty="0" smtClean="0">
                <a:latin typeface="Consolas" pitchFamily="49" charset="0"/>
                <a:cs typeface="Consolas" pitchFamily="49" charset="0"/>
              </a:rPr>
              <a:t> T *                                     pointer;</a:t>
            </a:r>
          </a:p>
          <a:p>
            <a:pPr lvl="1">
              <a:buNone/>
            </a:pPr>
            <a:r>
              <a:rPr lang="en-CA" sz="1300" dirty="0" smtClean="0">
                <a:latin typeface="Consolas" pitchFamily="49" charset="0"/>
                <a:cs typeface="Consolas" pitchFamily="49" charset="0"/>
              </a:rPr>
              <a:t>        </a:t>
            </a:r>
            <a:r>
              <a:rPr lang="en-CA" sz="1300" dirty="0" err="1" smtClean="0">
                <a:latin typeface="Consolas" pitchFamily="49" charset="0"/>
                <a:cs typeface="Consolas" pitchFamily="49" charset="0"/>
              </a:rPr>
              <a:t>typedef</a:t>
            </a:r>
            <a:r>
              <a:rPr lang="en-CA" sz="1300" dirty="0" smtClean="0">
                <a:latin typeface="Consolas" pitchFamily="49" charset="0"/>
                <a:cs typeface="Consolas" pitchFamily="49" charset="0"/>
              </a:rPr>
              <a:t> const T *                               </a:t>
            </a:r>
            <a:r>
              <a:rPr lang="en-CA" sz="1300" dirty="0" err="1" smtClean="0">
                <a:latin typeface="Consolas" pitchFamily="49" charset="0"/>
                <a:cs typeface="Consolas" pitchFamily="49" charset="0"/>
              </a:rPr>
              <a:t>const_pointer</a:t>
            </a:r>
            <a:r>
              <a:rPr lang="en-CA" sz="1300" dirty="0" smtClean="0">
                <a:latin typeface="Consolas" pitchFamily="49" charset="0"/>
                <a:cs typeface="Consolas" pitchFamily="49" charset="0"/>
              </a:rPr>
              <a:t>;</a:t>
            </a:r>
          </a:p>
          <a:p>
            <a:pPr lvl="1">
              <a:buNone/>
            </a:pPr>
            <a:r>
              <a:rPr lang="en-CA" sz="1300" dirty="0" smtClean="0">
                <a:latin typeface="Consolas" pitchFamily="49" charset="0"/>
                <a:cs typeface="Consolas" pitchFamily="49" charset="0"/>
              </a:rPr>
              <a:t>        </a:t>
            </a:r>
            <a:r>
              <a:rPr lang="en-CA" sz="1300" dirty="0" err="1" smtClean="0">
                <a:latin typeface="Consolas" pitchFamily="49" charset="0"/>
                <a:cs typeface="Consolas" pitchFamily="49" charset="0"/>
              </a:rPr>
              <a:t>typedef</a:t>
            </a:r>
            <a:r>
              <a:rPr lang="en-CA" sz="1300" dirty="0" smtClean="0">
                <a:latin typeface="Consolas" pitchFamily="49" charset="0"/>
                <a:cs typeface="Consolas" pitchFamily="49" charset="0"/>
              </a:rPr>
              <a:t> T &amp;                                     reference;</a:t>
            </a:r>
          </a:p>
          <a:p>
            <a:pPr lvl="1">
              <a:buNone/>
            </a:pPr>
            <a:r>
              <a:rPr lang="en-CA" sz="1300" dirty="0" smtClean="0">
                <a:latin typeface="Consolas" pitchFamily="49" charset="0"/>
                <a:cs typeface="Consolas" pitchFamily="49" charset="0"/>
              </a:rPr>
              <a:t>        </a:t>
            </a:r>
            <a:r>
              <a:rPr lang="en-CA" sz="1300" dirty="0" err="1" smtClean="0">
                <a:latin typeface="Consolas" pitchFamily="49" charset="0"/>
                <a:cs typeface="Consolas" pitchFamily="49" charset="0"/>
              </a:rPr>
              <a:t>typedef</a:t>
            </a:r>
            <a:r>
              <a:rPr lang="en-CA" sz="1300" dirty="0" smtClean="0">
                <a:latin typeface="Consolas" pitchFamily="49" charset="0"/>
                <a:cs typeface="Consolas" pitchFamily="49" charset="0"/>
              </a:rPr>
              <a:t> const T &amp;                               </a:t>
            </a:r>
            <a:r>
              <a:rPr lang="en-CA" sz="1300" dirty="0" err="1" smtClean="0">
                <a:latin typeface="Consolas" pitchFamily="49" charset="0"/>
                <a:cs typeface="Consolas" pitchFamily="49" charset="0"/>
              </a:rPr>
              <a:t>const_reference</a:t>
            </a:r>
            <a:r>
              <a:rPr lang="en-CA" sz="1300" dirty="0" smtClean="0">
                <a:latin typeface="Consolas" pitchFamily="49" charset="0"/>
                <a:cs typeface="Consolas" pitchFamily="49" charset="0"/>
              </a:rPr>
              <a:t>;</a:t>
            </a:r>
          </a:p>
          <a:p>
            <a:pPr lvl="1">
              <a:buNone/>
            </a:pPr>
            <a:r>
              <a:rPr lang="en-CA" sz="1300" dirty="0" smtClean="0">
                <a:latin typeface="Consolas" pitchFamily="49" charset="0"/>
                <a:cs typeface="Consolas" pitchFamily="49" charset="0"/>
              </a:rPr>
              <a:t>        </a:t>
            </a:r>
            <a:r>
              <a:rPr lang="en-CA" sz="1300" dirty="0" err="1" smtClean="0">
                <a:latin typeface="Consolas" pitchFamily="49" charset="0"/>
                <a:cs typeface="Consolas" pitchFamily="49" charset="0"/>
              </a:rPr>
              <a:t>typedef</a:t>
            </a:r>
            <a:r>
              <a:rPr lang="en-CA" sz="1300" dirty="0" smtClean="0">
                <a:latin typeface="Consolas" pitchFamily="49" charset="0"/>
                <a:cs typeface="Consolas" pitchFamily="49" charset="0"/>
              </a:rPr>
              <a:t> std::</a:t>
            </a:r>
            <a:r>
              <a:rPr lang="en-CA" sz="1300" dirty="0" err="1" smtClean="0">
                <a:latin typeface="Consolas" pitchFamily="49" charset="0"/>
                <a:cs typeface="Consolas" pitchFamily="49" charset="0"/>
              </a:rPr>
              <a:t>size_t</a:t>
            </a:r>
            <a:r>
              <a:rPr lang="en-CA" sz="1300" dirty="0" smtClean="0">
                <a:latin typeface="Consolas" pitchFamily="49" charset="0"/>
                <a:cs typeface="Consolas" pitchFamily="49" charset="0"/>
              </a:rPr>
              <a:t>                             </a:t>
            </a:r>
            <a:r>
              <a:rPr lang="en-CA" sz="1300" dirty="0" err="1" smtClean="0">
                <a:latin typeface="Consolas" pitchFamily="49" charset="0"/>
                <a:cs typeface="Consolas" pitchFamily="49" charset="0"/>
              </a:rPr>
              <a:t>size_type</a:t>
            </a:r>
            <a:r>
              <a:rPr lang="en-CA" sz="1300" dirty="0" smtClean="0">
                <a:latin typeface="Consolas" pitchFamily="49" charset="0"/>
                <a:cs typeface="Consolas" pitchFamily="49" charset="0"/>
              </a:rPr>
              <a:t>;</a:t>
            </a:r>
          </a:p>
          <a:p>
            <a:pPr lvl="1">
              <a:buNone/>
            </a:pPr>
            <a:r>
              <a:rPr lang="en-CA" sz="1300" dirty="0" smtClean="0">
                <a:latin typeface="Consolas" pitchFamily="49" charset="0"/>
                <a:cs typeface="Consolas" pitchFamily="49" charset="0"/>
              </a:rPr>
              <a:t>        </a:t>
            </a:r>
            <a:r>
              <a:rPr lang="en-CA" sz="1300" dirty="0" err="1" smtClean="0">
                <a:latin typeface="Consolas" pitchFamily="49" charset="0"/>
                <a:cs typeface="Consolas" pitchFamily="49" charset="0"/>
              </a:rPr>
              <a:t>typedef</a:t>
            </a:r>
            <a:r>
              <a:rPr lang="en-CA" sz="1300" dirty="0" smtClean="0">
                <a:latin typeface="Consolas" pitchFamily="49" charset="0"/>
                <a:cs typeface="Consolas" pitchFamily="49" charset="0"/>
              </a:rPr>
              <a:t> std::</a:t>
            </a:r>
            <a:r>
              <a:rPr lang="en-CA" sz="1300" dirty="0" err="1" smtClean="0">
                <a:latin typeface="Consolas" pitchFamily="49" charset="0"/>
                <a:cs typeface="Consolas" pitchFamily="49" charset="0"/>
              </a:rPr>
              <a:t>ptrdiff_t</a:t>
            </a:r>
            <a:r>
              <a:rPr lang="en-CA" sz="1300" dirty="0" smtClean="0">
                <a:latin typeface="Consolas" pitchFamily="49" charset="0"/>
                <a:cs typeface="Consolas" pitchFamily="49" charset="0"/>
              </a:rPr>
              <a:t>                          </a:t>
            </a:r>
            <a:r>
              <a:rPr lang="en-CA" sz="1300" dirty="0" err="1" smtClean="0">
                <a:latin typeface="Consolas" pitchFamily="49" charset="0"/>
                <a:cs typeface="Consolas" pitchFamily="49" charset="0"/>
              </a:rPr>
              <a:t>difference_type</a:t>
            </a:r>
            <a:r>
              <a:rPr lang="en-CA" sz="1300" dirty="0" smtClean="0">
                <a:latin typeface="Consolas" pitchFamily="49" charset="0"/>
                <a:cs typeface="Consolas" pitchFamily="49" charset="0"/>
              </a:rPr>
              <a:t>;</a:t>
            </a:r>
          </a:p>
          <a:p>
            <a:pPr lvl="1">
              <a:buNone/>
            </a:pPr>
            <a:r>
              <a:rPr lang="en-CA" sz="1300" dirty="0" smtClean="0">
                <a:latin typeface="Consolas" pitchFamily="49" charset="0"/>
                <a:cs typeface="Consolas" pitchFamily="49" charset="0"/>
              </a:rPr>
              <a:t>        </a:t>
            </a:r>
            <a:r>
              <a:rPr lang="en-CA" sz="1300" dirty="0" err="1" smtClean="0">
                <a:latin typeface="Consolas" pitchFamily="49" charset="0"/>
                <a:cs typeface="Consolas" pitchFamily="49" charset="0"/>
              </a:rPr>
              <a:t>typedef</a:t>
            </a:r>
            <a:r>
              <a:rPr lang="en-CA" sz="1300" dirty="0" smtClean="0">
                <a:latin typeface="Consolas" pitchFamily="49" charset="0"/>
                <a:cs typeface="Consolas" pitchFamily="49" charset="0"/>
              </a:rPr>
              <a:t> </a:t>
            </a:r>
            <a:r>
              <a:rPr lang="en-CA" sz="1300" dirty="0" err="1" smtClean="0">
                <a:latin typeface="Consolas" pitchFamily="49" charset="0"/>
                <a:cs typeface="Consolas" pitchFamily="49" charset="0"/>
              </a:rPr>
              <a:t>propagate_on_container_move_assignment</a:t>
            </a:r>
            <a:r>
              <a:rPr lang="en-CA" sz="1300" dirty="0" smtClean="0">
                <a:latin typeface="Consolas" pitchFamily="49" charset="0"/>
                <a:cs typeface="Consolas" pitchFamily="49" charset="0"/>
              </a:rPr>
              <a:t>  </a:t>
            </a:r>
            <a:r>
              <a:rPr lang="en-CA" sz="1300" dirty="0" err="1" smtClean="0">
                <a:latin typeface="Consolas" pitchFamily="49" charset="0"/>
                <a:cs typeface="Consolas" pitchFamily="49" charset="0"/>
              </a:rPr>
              <a:t>true_type</a:t>
            </a:r>
            <a:r>
              <a:rPr lang="en-CA" sz="1300" dirty="0" smtClean="0">
                <a:latin typeface="Consolas" pitchFamily="49" charset="0"/>
                <a:cs typeface="Consolas" pitchFamily="49" charset="0"/>
              </a:rPr>
              <a:t>;</a:t>
            </a:r>
            <a:br>
              <a:rPr lang="en-CA" sz="1300" dirty="0" smtClean="0">
                <a:latin typeface="Consolas" pitchFamily="49" charset="0"/>
                <a:cs typeface="Consolas" pitchFamily="49" charset="0"/>
              </a:rPr>
            </a:br>
            <a:endParaRPr lang="en-CA" sz="1300" dirty="0" smtClean="0">
              <a:latin typeface="Consolas" pitchFamily="49" charset="0"/>
              <a:cs typeface="Consolas" pitchFamily="49" charset="0"/>
            </a:endParaRPr>
          </a:p>
          <a:p>
            <a:pPr lvl="1">
              <a:buNone/>
            </a:pPr>
            <a:endParaRPr lang="en-CA" sz="1300" dirty="0" smtClean="0">
              <a:latin typeface="Consolas" pitchFamily="49" charset="0"/>
              <a:cs typeface="Consolas" pitchFamily="49" charset="0"/>
            </a:endParaRPr>
          </a:p>
          <a:p>
            <a:pPr lvl="1">
              <a:buNone/>
            </a:pPr>
            <a:r>
              <a:rPr lang="en-CA" sz="1300" dirty="0" smtClean="0">
                <a:latin typeface="Consolas" pitchFamily="49" charset="0"/>
                <a:cs typeface="Consolas" pitchFamily="49" charset="0"/>
              </a:rPr>
              <a:t>        template &lt;class U&gt;</a:t>
            </a:r>
          </a:p>
          <a:p>
            <a:pPr lvl="1">
              <a:buNone/>
            </a:pPr>
            <a:r>
              <a:rPr lang="en-CA" sz="1300" dirty="0" smtClean="0">
                <a:latin typeface="Consolas" pitchFamily="49" charset="0"/>
                <a:cs typeface="Consolas" pitchFamily="49" charset="0"/>
              </a:rPr>
              <a:t>        </a:t>
            </a:r>
            <a:r>
              <a:rPr lang="en-CA" sz="1300" dirty="0" err="1" smtClean="0">
                <a:latin typeface="Consolas" pitchFamily="49" charset="0"/>
                <a:cs typeface="Consolas" pitchFamily="49" charset="0"/>
              </a:rPr>
              <a:t>struct</a:t>
            </a:r>
            <a:r>
              <a:rPr lang="en-CA" sz="1300" dirty="0" smtClean="0">
                <a:latin typeface="Consolas" pitchFamily="49" charset="0"/>
                <a:cs typeface="Consolas" pitchFamily="49" charset="0"/>
              </a:rPr>
              <a:t> rebind {</a:t>
            </a:r>
          </a:p>
          <a:p>
            <a:pPr lvl="1">
              <a:buNone/>
            </a:pPr>
            <a:r>
              <a:rPr lang="en-CA" sz="1300" dirty="0" smtClean="0">
                <a:latin typeface="Consolas" pitchFamily="49" charset="0"/>
                <a:cs typeface="Consolas" pitchFamily="49" charset="0"/>
              </a:rPr>
              <a:t>            </a:t>
            </a:r>
            <a:r>
              <a:rPr lang="en-CA" sz="1300" dirty="0" err="1" smtClean="0">
                <a:latin typeface="Consolas" pitchFamily="49" charset="0"/>
                <a:cs typeface="Consolas" pitchFamily="49" charset="0"/>
              </a:rPr>
              <a:t>typedef</a:t>
            </a:r>
            <a:r>
              <a:rPr lang="en-CA" sz="1300" dirty="0" smtClean="0">
                <a:latin typeface="Consolas" pitchFamily="49" charset="0"/>
                <a:cs typeface="Consolas" pitchFamily="49" charset="0"/>
              </a:rPr>
              <a:t> Allocator&lt;U&gt; other;</a:t>
            </a:r>
          </a:p>
          <a:p>
            <a:pPr lvl="1">
              <a:buNone/>
            </a:pPr>
            <a:r>
              <a:rPr lang="en-CA" sz="1300" dirty="0" smtClean="0">
                <a:latin typeface="Consolas" pitchFamily="49" charset="0"/>
                <a:cs typeface="Consolas" pitchFamily="49" charset="0"/>
              </a:rPr>
              <a:t>        };</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latin typeface="Consolas" pitchFamily="49" charset="0"/>
                <a:cs typeface="Consolas" pitchFamily="49" charset="0"/>
              </a:rPr>
              <a:t>vector&lt;T, </a:t>
            </a:r>
            <a:r>
              <a:rPr lang="en-CA" dirty="0" err="1" smtClean="0">
                <a:latin typeface="Consolas" pitchFamily="49" charset="0"/>
                <a:cs typeface="Consolas" pitchFamily="49" charset="0"/>
              </a:rPr>
              <a:t>Alloc</a:t>
            </a:r>
            <a:r>
              <a:rPr lang="en-CA" dirty="0" smtClean="0">
                <a:latin typeface="Consolas" pitchFamily="49" charset="0"/>
                <a:cs typeface="Consolas" pitchFamily="49" charset="0"/>
              </a:rPr>
              <a:t>&gt;</a:t>
            </a:r>
            <a:endParaRPr lang="en-CA" dirty="0"/>
          </a:p>
        </p:txBody>
      </p:sp>
      <p:sp>
        <p:nvSpPr>
          <p:cNvPr id="3" name="Content Placeholder 2"/>
          <p:cNvSpPr>
            <a:spLocks noGrp="1"/>
          </p:cNvSpPr>
          <p:nvPr>
            <p:ph idx="1"/>
          </p:nvPr>
        </p:nvSpPr>
        <p:spPr/>
        <p:txBody>
          <a:bodyPr/>
          <a:lstStyle/>
          <a:p>
            <a:pPr lvl="1">
              <a:buNone/>
            </a:pPr>
            <a:r>
              <a:rPr lang="en-CA" sz="1300" dirty="0" smtClean="0">
                <a:latin typeface="Consolas" pitchFamily="49" charset="0"/>
                <a:cs typeface="Consolas" pitchFamily="49" charset="0"/>
              </a:rPr>
              <a:t>        allocator() </a:t>
            </a:r>
            <a:r>
              <a:rPr lang="en-CA" sz="1300" dirty="0" err="1" smtClean="0">
                <a:latin typeface="Consolas" pitchFamily="49" charset="0"/>
                <a:cs typeface="Consolas" pitchFamily="49" charset="0"/>
              </a:rPr>
              <a:t>nothrow</a:t>
            </a:r>
            <a:r>
              <a:rPr lang="en-CA" sz="1300" dirty="0" smtClean="0">
                <a:latin typeface="Consolas" pitchFamily="49" charset="0"/>
                <a:cs typeface="Consolas" pitchFamily="49" charset="0"/>
              </a:rPr>
              <a:t>;</a:t>
            </a:r>
          </a:p>
          <a:p>
            <a:pPr lvl="1">
              <a:buNone/>
            </a:pPr>
            <a:r>
              <a:rPr lang="en-CA" sz="1300" dirty="0" smtClean="0">
                <a:latin typeface="Consolas" pitchFamily="49" charset="0"/>
                <a:cs typeface="Consolas" pitchFamily="49" charset="0"/>
              </a:rPr>
              <a:t>        allocator ( const allocator &amp; ) </a:t>
            </a:r>
            <a:r>
              <a:rPr lang="en-CA" sz="1300" dirty="0" err="1" smtClean="0">
                <a:latin typeface="Consolas" pitchFamily="49" charset="0"/>
                <a:cs typeface="Consolas" pitchFamily="49" charset="0"/>
              </a:rPr>
              <a:t>nothrow</a:t>
            </a:r>
            <a:r>
              <a:rPr lang="en-CA" sz="1300" dirty="0" smtClean="0">
                <a:latin typeface="Consolas" pitchFamily="49" charset="0"/>
                <a:cs typeface="Consolas" pitchFamily="49" charset="0"/>
              </a:rPr>
              <a:t>;</a:t>
            </a:r>
          </a:p>
          <a:p>
            <a:pPr lvl="1">
              <a:buNone/>
            </a:pPr>
            <a:endParaRPr lang="en-CA" sz="1300" dirty="0" smtClean="0">
              <a:latin typeface="Consolas" pitchFamily="49" charset="0"/>
              <a:cs typeface="Consolas" pitchFamily="49" charset="0"/>
            </a:endParaRPr>
          </a:p>
          <a:p>
            <a:pPr lvl="1">
              <a:buNone/>
            </a:pPr>
            <a:r>
              <a:rPr lang="en-CA" sz="1300" dirty="0" smtClean="0">
                <a:latin typeface="Consolas" pitchFamily="49" charset="0"/>
                <a:cs typeface="Consolas" pitchFamily="49" charset="0"/>
              </a:rPr>
              <a:t>        template &lt;class U&gt;</a:t>
            </a:r>
          </a:p>
          <a:p>
            <a:pPr lvl="1">
              <a:buNone/>
            </a:pPr>
            <a:r>
              <a:rPr lang="en-CA" sz="1300" dirty="0" smtClean="0">
                <a:latin typeface="Consolas" pitchFamily="49" charset="0"/>
                <a:cs typeface="Consolas" pitchFamily="49" charset="0"/>
              </a:rPr>
              <a:t>        allocator( const allocator&lt;U&gt; &amp; ) </a:t>
            </a:r>
            <a:r>
              <a:rPr lang="en-CA" sz="1300" dirty="0" err="1" smtClean="0">
                <a:latin typeface="Consolas" pitchFamily="49" charset="0"/>
                <a:cs typeface="Consolas" pitchFamily="49" charset="0"/>
              </a:rPr>
              <a:t>nothrow</a:t>
            </a:r>
            <a:r>
              <a:rPr lang="en-CA" sz="1300" dirty="0" smtClean="0">
                <a:latin typeface="Consolas" pitchFamily="49" charset="0"/>
                <a:cs typeface="Consolas" pitchFamily="49" charset="0"/>
              </a:rPr>
              <a:t>;</a:t>
            </a:r>
          </a:p>
          <a:p>
            <a:pPr lvl="1">
              <a:buNone/>
            </a:pPr>
            <a:endParaRPr lang="en-CA" sz="1300" dirty="0" smtClean="0">
              <a:latin typeface="Consolas" pitchFamily="49" charset="0"/>
              <a:cs typeface="Consolas" pitchFamily="49" charset="0"/>
            </a:endParaRPr>
          </a:p>
          <a:p>
            <a:pPr lvl="1">
              <a:buNone/>
            </a:pPr>
            <a:r>
              <a:rPr lang="en-CA" sz="1300" dirty="0" smtClean="0">
                <a:latin typeface="Consolas" pitchFamily="49" charset="0"/>
                <a:cs typeface="Consolas" pitchFamily="49" charset="0"/>
              </a:rPr>
              <a:t>        ~allocator() throw;</a:t>
            </a:r>
          </a:p>
          <a:p>
            <a:pPr lvl="1">
              <a:buNone/>
            </a:pPr>
            <a:endParaRPr lang="en-CA" sz="1300" dirty="0" smtClean="0">
              <a:latin typeface="Consolas" pitchFamily="49" charset="0"/>
              <a:cs typeface="Consolas" pitchFamily="49" charset="0"/>
            </a:endParaRPr>
          </a:p>
          <a:p>
            <a:pPr lvl="1">
              <a:buNone/>
            </a:pPr>
            <a:r>
              <a:rPr lang="en-CA" sz="1300" dirty="0" smtClean="0">
                <a:latin typeface="Consolas" pitchFamily="49" charset="0"/>
                <a:cs typeface="Consolas" pitchFamily="49" charset="0"/>
              </a:rPr>
              <a:t>        pointer address( reference ) const </a:t>
            </a:r>
            <a:r>
              <a:rPr lang="en-CA" sz="1300" dirty="0" err="1" smtClean="0">
                <a:latin typeface="Consolas" pitchFamily="49" charset="0"/>
                <a:cs typeface="Consolas" pitchFamily="49" charset="0"/>
              </a:rPr>
              <a:t>noexcept</a:t>
            </a:r>
            <a:r>
              <a:rPr lang="en-CA" sz="1300" dirty="0" smtClean="0">
                <a:latin typeface="Consolas" pitchFamily="49" charset="0"/>
                <a:cs typeface="Consolas" pitchFamily="49" charset="0"/>
              </a:rPr>
              <a:t>;</a:t>
            </a:r>
          </a:p>
          <a:p>
            <a:pPr lvl="1">
              <a:buNone/>
            </a:pPr>
            <a:r>
              <a:rPr lang="en-CA" sz="1300" dirty="0" smtClean="0">
                <a:latin typeface="Consolas" pitchFamily="49" charset="0"/>
                <a:cs typeface="Consolas" pitchFamily="49" charset="0"/>
              </a:rPr>
              <a:t>        </a:t>
            </a:r>
            <a:r>
              <a:rPr lang="en-CA" sz="1300" dirty="0" err="1" smtClean="0">
                <a:latin typeface="Consolas" pitchFamily="49" charset="0"/>
                <a:cs typeface="Consolas" pitchFamily="49" charset="0"/>
              </a:rPr>
              <a:t>const_pointer</a:t>
            </a:r>
            <a:r>
              <a:rPr lang="en-CA" sz="1300" dirty="0" smtClean="0">
                <a:latin typeface="Consolas" pitchFamily="49" charset="0"/>
                <a:cs typeface="Consolas" pitchFamily="49" charset="0"/>
              </a:rPr>
              <a:t> address( </a:t>
            </a:r>
            <a:r>
              <a:rPr lang="en-CA" sz="1300" dirty="0" err="1" smtClean="0">
                <a:latin typeface="Consolas" pitchFamily="49" charset="0"/>
                <a:cs typeface="Consolas" pitchFamily="49" charset="0"/>
              </a:rPr>
              <a:t>const_reference</a:t>
            </a:r>
            <a:r>
              <a:rPr lang="en-CA" sz="1300" dirty="0" smtClean="0">
                <a:latin typeface="Consolas" pitchFamily="49" charset="0"/>
                <a:cs typeface="Consolas" pitchFamily="49" charset="0"/>
              </a:rPr>
              <a:t> ) const </a:t>
            </a:r>
            <a:r>
              <a:rPr lang="en-CA" sz="1300" dirty="0" err="1" smtClean="0">
                <a:latin typeface="Consolas" pitchFamily="49" charset="0"/>
                <a:cs typeface="Consolas" pitchFamily="49" charset="0"/>
              </a:rPr>
              <a:t>noexcept</a:t>
            </a:r>
            <a:r>
              <a:rPr lang="en-CA" sz="1300" dirty="0" smtClean="0">
                <a:latin typeface="Consolas" pitchFamily="49" charset="0"/>
                <a:cs typeface="Consolas" pitchFamily="49" charset="0"/>
              </a:rPr>
              <a:t>;</a:t>
            </a:r>
          </a:p>
          <a:p>
            <a:pPr lvl="1">
              <a:buNone/>
            </a:pPr>
            <a:endParaRPr lang="en-CA" sz="1300" dirty="0" smtClean="0">
              <a:latin typeface="Consolas" pitchFamily="49" charset="0"/>
              <a:cs typeface="Consolas" pitchFamily="49" charset="0"/>
            </a:endParaRPr>
          </a:p>
          <a:p>
            <a:pPr lvl="1">
              <a:buNone/>
            </a:pPr>
            <a:r>
              <a:rPr lang="en-CA" sz="1300" dirty="0" smtClean="0">
                <a:latin typeface="Consolas" pitchFamily="49" charset="0"/>
                <a:cs typeface="Consolas" pitchFamily="49" charset="0"/>
              </a:rPr>
              <a:t>        pointer allocate( </a:t>
            </a:r>
            <a:r>
              <a:rPr lang="en-CA" sz="1300" dirty="0" err="1" smtClean="0">
                <a:latin typeface="Consolas" pitchFamily="49" charset="0"/>
                <a:cs typeface="Consolas" pitchFamily="49" charset="0"/>
              </a:rPr>
              <a:t>size_type</a:t>
            </a:r>
            <a:r>
              <a:rPr lang="en-CA" sz="1300" dirty="0" smtClean="0">
                <a:latin typeface="Consolas" pitchFamily="49" charset="0"/>
                <a:cs typeface="Consolas" pitchFamily="49" charset="0"/>
              </a:rPr>
              <a:t>, allocator&lt;void&gt;::</a:t>
            </a:r>
            <a:r>
              <a:rPr lang="en-CA" sz="1300" dirty="0" err="1" smtClean="0">
                <a:latin typeface="Consolas" pitchFamily="49" charset="0"/>
                <a:cs typeface="Consolas" pitchFamily="49" charset="0"/>
              </a:rPr>
              <a:t>const_pointer</a:t>
            </a:r>
            <a:r>
              <a:rPr lang="en-CA" sz="1300" dirty="0" smtClean="0">
                <a:latin typeface="Consolas" pitchFamily="49" charset="0"/>
                <a:cs typeface="Consolas" pitchFamily="49" charset="0"/>
              </a:rPr>
              <a:t> = 0 );</a:t>
            </a:r>
          </a:p>
          <a:p>
            <a:pPr lvl="1">
              <a:buNone/>
            </a:pPr>
            <a:r>
              <a:rPr lang="en-CA" sz="1300" dirty="0" smtClean="0">
                <a:latin typeface="Consolas" pitchFamily="49" charset="0"/>
                <a:cs typeface="Consolas" pitchFamily="49" charset="0"/>
              </a:rPr>
              <a:t>        void deallocate( pointer, </a:t>
            </a:r>
            <a:r>
              <a:rPr lang="en-CA" sz="1300" dirty="0" err="1" smtClean="0">
                <a:latin typeface="Consolas" pitchFamily="49" charset="0"/>
                <a:cs typeface="Consolas" pitchFamily="49" charset="0"/>
              </a:rPr>
              <a:t>size_type</a:t>
            </a:r>
            <a:r>
              <a:rPr lang="en-CA" sz="1300" dirty="0" smtClean="0">
                <a:latin typeface="Consolas" pitchFamily="49" charset="0"/>
                <a:cs typeface="Consolas" pitchFamily="49" charset="0"/>
              </a:rPr>
              <a:t> );</a:t>
            </a:r>
          </a:p>
          <a:p>
            <a:pPr lvl="1">
              <a:buNone/>
            </a:pPr>
            <a:endParaRPr lang="en-CA" sz="1300" dirty="0" smtClean="0">
              <a:latin typeface="Consolas" pitchFamily="49" charset="0"/>
              <a:cs typeface="Consolas" pitchFamily="49" charset="0"/>
            </a:endParaRPr>
          </a:p>
          <a:p>
            <a:pPr lvl="1">
              <a:buNone/>
            </a:pPr>
            <a:r>
              <a:rPr lang="en-CA" sz="1300" dirty="0" smtClean="0">
                <a:latin typeface="Consolas" pitchFamily="49" charset="0"/>
                <a:cs typeface="Consolas" pitchFamily="49" charset="0"/>
              </a:rPr>
              <a:t>        </a:t>
            </a:r>
            <a:r>
              <a:rPr lang="en-CA" sz="1300" dirty="0" err="1" smtClean="0">
                <a:latin typeface="Consolas" pitchFamily="49" charset="0"/>
                <a:cs typeface="Consolas" pitchFamily="49" charset="0"/>
              </a:rPr>
              <a:t>size_type</a:t>
            </a:r>
            <a:r>
              <a:rPr lang="en-CA" sz="1300" dirty="0" smtClean="0">
                <a:latin typeface="Consolas" pitchFamily="49" charset="0"/>
                <a:cs typeface="Consolas" pitchFamily="49" charset="0"/>
              </a:rPr>
              <a:t> </a:t>
            </a:r>
            <a:r>
              <a:rPr lang="en-CA" sz="1300" dirty="0" err="1" smtClean="0">
                <a:latin typeface="Consolas" pitchFamily="49" charset="0"/>
                <a:cs typeface="Consolas" pitchFamily="49" charset="0"/>
              </a:rPr>
              <a:t>max_size</a:t>
            </a:r>
            <a:r>
              <a:rPr lang="en-CA" sz="1300" dirty="0" smtClean="0">
                <a:latin typeface="Consolas" pitchFamily="49" charset="0"/>
                <a:cs typeface="Consolas" pitchFamily="49" charset="0"/>
              </a:rPr>
              <a:t>() const </a:t>
            </a:r>
            <a:r>
              <a:rPr lang="en-CA" sz="1300" dirty="0" err="1" smtClean="0">
                <a:latin typeface="Consolas" pitchFamily="49" charset="0"/>
                <a:cs typeface="Consolas" pitchFamily="49" charset="0"/>
              </a:rPr>
              <a:t>nothrow</a:t>
            </a:r>
            <a:r>
              <a:rPr lang="en-CA" sz="1300" dirty="0" smtClean="0">
                <a:latin typeface="Consolas" pitchFamily="49" charset="0"/>
                <a:cs typeface="Consolas" pitchFamily="49" charset="0"/>
              </a:rPr>
              <a:t>;</a:t>
            </a:r>
          </a:p>
          <a:p>
            <a:pPr lvl="1">
              <a:buNone/>
            </a:pPr>
            <a:endParaRPr lang="en-CA" sz="1300" dirty="0" smtClean="0">
              <a:latin typeface="Consolas" pitchFamily="49" charset="0"/>
              <a:cs typeface="Consolas" pitchFamily="49" charset="0"/>
            </a:endParaRPr>
          </a:p>
          <a:p>
            <a:pPr lvl="1">
              <a:buNone/>
            </a:pPr>
            <a:r>
              <a:rPr lang="en-CA" sz="1300" dirty="0" smtClean="0">
                <a:latin typeface="Consolas" pitchFamily="49" charset="0"/>
                <a:cs typeface="Consolas" pitchFamily="49" charset="0"/>
              </a:rPr>
              <a:t>        template &lt;class U, class... </a:t>
            </a:r>
            <a:r>
              <a:rPr lang="en-CA" sz="1300" dirty="0" err="1" smtClean="0">
                <a:latin typeface="Consolas" pitchFamily="49" charset="0"/>
                <a:cs typeface="Consolas" pitchFamily="49" charset="0"/>
              </a:rPr>
              <a:t>Args</a:t>
            </a:r>
            <a:r>
              <a:rPr lang="en-CA" sz="1300" dirty="0" smtClean="0">
                <a:latin typeface="Consolas" pitchFamily="49" charset="0"/>
                <a:cs typeface="Consolas" pitchFamily="49" charset="0"/>
              </a:rPr>
              <a:t>&gt;</a:t>
            </a:r>
          </a:p>
          <a:p>
            <a:pPr lvl="1">
              <a:buNone/>
            </a:pPr>
            <a:r>
              <a:rPr lang="en-CA" sz="1300" dirty="0" smtClean="0">
                <a:latin typeface="Consolas" pitchFamily="49" charset="0"/>
                <a:cs typeface="Consolas" pitchFamily="49" charset="0"/>
              </a:rPr>
              <a:t>        void construct( U* p, </a:t>
            </a:r>
            <a:r>
              <a:rPr lang="en-CA" sz="1300" dirty="0" err="1" smtClean="0">
                <a:latin typeface="Consolas" pitchFamily="49" charset="0"/>
                <a:cs typeface="Consolas" pitchFamily="49" charset="0"/>
              </a:rPr>
              <a:t>Args</a:t>
            </a:r>
            <a:r>
              <a:rPr lang="en-CA" sz="1300" dirty="0" smtClean="0">
                <a:latin typeface="Consolas" pitchFamily="49" charset="0"/>
                <a:cs typeface="Consolas" pitchFamily="49" charset="0"/>
              </a:rPr>
              <a:t>&amp;&amp;... </a:t>
            </a:r>
            <a:r>
              <a:rPr lang="en-CA" sz="1300" dirty="0" err="1" smtClean="0">
                <a:latin typeface="Consolas" pitchFamily="49" charset="0"/>
                <a:cs typeface="Consolas" pitchFamily="49" charset="0"/>
              </a:rPr>
              <a:t>args</a:t>
            </a:r>
            <a:r>
              <a:rPr lang="en-CA" sz="1300" dirty="0" smtClean="0">
                <a:latin typeface="Consolas" pitchFamily="49" charset="0"/>
                <a:cs typeface="Consolas" pitchFamily="49" charset="0"/>
              </a:rPr>
              <a:t> );</a:t>
            </a:r>
          </a:p>
          <a:p>
            <a:pPr lvl="1">
              <a:buNone/>
            </a:pPr>
            <a:endParaRPr lang="es-ES" sz="1300" dirty="0" smtClean="0">
              <a:latin typeface="Consolas" pitchFamily="49" charset="0"/>
              <a:cs typeface="Consolas" pitchFamily="49" charset="0"/>
            </a:endParaRPr>
          </a:p>
          <a:p>
            <a:pPr lvl="1">
              <a:buNone/>
            </a:pPr>
            <a:r>
              <a:rPr lang="es-ES" sz="1300" dirty="0" smtClean="0">
                <a:latin typeface="Consolas" pitchFamily="49" charset="0"/>
                <a:cs typeface="Consolas" pitchFamily="49" charset="0"/>
              </a:rPr>
              <a:t>        </a:t>
            </a:r>
            <a:r>
              <a:rPr lang="es-ES" sz="1300" dirty="0" err="1" smtClean="0">
                <a:latin typeface="Consolas" pitchFamily="49" charset="0"/>
                <a:cs typeface="Consolas" pitchFamily="49" charset="0"/>
              </a:rPr>
              <a:t>template</a:t>
            </a:r>
            <a:r>
              <a:rPr lang="es-ES" sz="1300" dirty="0" smtClean="0">
                <a:latin typeface="Consolas" pitchFamily="49" charset="0"/>
                <a:cs typeface="Consolas" pitchFamily="49" charset="0"/>
              </a:rPr>
              <a:t> &lt;</a:t>
            </a:r>
            <a:r>
              <a:rPr lang="es-ES" sz="1300" dirty="0" err="1" smtClean="0">
                <a:latin typeface="Consolas" pitchFamily="49" charset="0"/>
                <a:cs typeface="Consolas" pitchFamily="49" charset="0"/>
              </a:rPr>
              <a:t>class</a:t>
            </a:r>
            <a:r>
              <a:rPr lang="es-ES" sz="1300" dirty="0" smtClean="0">
                <a:latin typeface="Consolas" pitchFamily="49" charset="0"/>
                <a:cs typeface="Consolas" pitchFamily="49" charset="0"/>
              </a:rPr>
              <a:t> U&gt;</a:t>
            </a:r>
          </a:p>
          <a:p>
            <a:pPr lvl="1">
              <a:buNone/>
            </a:pPr>
            <a:r>
              <a:rPr lang="es-ES" sz="1300" dirty="0" smtClean="0">
                <a:latin typeface="Consolas" pitchFamily="49" charset="0"/>
                <a:cs typeface="Consolas" pitchFamily="49" charset="0"/>
              </a:rPr>
              <a:t>        </a:t>
            </a:r>
            <a:r>
              <a:rPr lang="es-ES" sz="1300" dirty="0" err="1" smtClean="0">
                <a:latin typeface="Consolas" pitchFamily="49" charset="0"/>
                <a:cs typeface="Consolas" pitchFamily="49" charset="0"/>
              </a:rPr>
              <a:t>void</a:t>
            </a:r>
            <a:r>
              <a:rPr lang="es-ES" sz="1300" dirty="0" smtClean="0">
                <a:latin typeface="Consolas" pitchFamily="49" charset="0"/>
                <a:cs typeface="Consolas" pitchFamily="49" charset="0"/>
              </a:rPr>
              <a:t> </a:t>
            </a:r>
            <a:r>
              <a:rPr lang="es-ES" sz="1300" dirty="0" err="1" smtClean="0">
                <a:latin typeface="Consolas" pitchFamily="49" charset="0"/>
                <a:cs typeface="Consolas" pitchFamily="49" charset="0"/>
              </a:rPr>
              <a:t>destroy</a:t>
            </a:r>
            <a:r>
              <a:rPr lang="es-ES" sz="1300" dirty="0" smtClean="0">
                <a:latin typeface="Consolas" pitchFamily="49" charset="0"/>
                <a:cs typeface="Consolas" pitchFamily="49" charset="0"/>
              </a:rPr>
              <a:t> ( U* p );</a:t>
            </a:r>
          </a:p>
          <a:p>
            <a:pPr lvl="1">
              <a:buNone/>
            </a:pPr>
            <a:r>
              <a:rPr lang="es-ES" sz="1300" dirty="0" smtClean="0">
                <a:latin typeface="Consolas" pitchFamily="49" charset="0"/>
                <a:cs typeface="Consolas" pitchFamily="49" charset="0"/>
              </a:rPr>
              <a:t>};</a:t>
            </a:r>
          </a:p>
          <a:p>
            <a:pPr lvl="1">
              <a:buNone/>
            </a:pPr>
            <a:endParaRPr lang="en-CA" sz="1300" dirty="0" smtClean="0">
              <a:latin typeface="Consolas" pitchFamily="49" charset="0"/>
              <a:cs typeface="Consolas" pitchFamily="49" charset="0"/>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latin typeface="Consolas" pitchFamily="49" charset="0"/>
                <a:cs typeface="Consolas" pitchFamily="49" charset="0"/>
              </a:rPr>
              <a:t>vector&lt;T, </a:t>
            </a:r>
            <a:r>
              <a:rPr lang="en-CA" dirty="0" err="1" smtClean="0">
                <a:latin typeface="Consolas" pitchFamily="49" charset="0"/>
                <a:cs typeface="Consolas" pitchFamily="49" charset="0"/>
              </a:rPr>
              <a:t>Alloc</a:t>
            </a:r>
            <a:r>
              <a:rPr lang="en-CA" dirty="0" smtClean="0">
                <a:latin typeface="Consolas" pitchFamily="49" charset="0"/>
                <a:cs typeface="Consolas" pitchFamily="49" charset="0"/>
              </a:rPr>
              <a:t>&gt;</a:t>
            </a:r>
            <a:endParaRPr lang="en-CA" dirty="0"/>
          </a:p>
        </p:txBody>
      </p:sp>
      <p:sp>
        <p:nvSpPr>
          <p:cNvPr id="3" name="Content Placeholder 2"/>
          <p:cNvSpPr>
            <a:spLocks noGrp="1"/>
          </p:cNvSpPr>
          <p:nvPr>
            <p:ph idx="1"/>
          </p:nvPr>
        </p:nvSpPr>
        <p:spPr/>
        <p:txBody>
          <a:bodyPr/>
          <a:lstStyle/>
          <a:p>
            <a:pPr>
              <a:buNone/>
            </a:pPr>
            <a:r>
              <a:rPr lang="en-CA" dirty="0" smtClean="0"/>
              <a:t>	Why would you want a different allocator?</a:t>
            </a:r>
          </a:p>
          <a:p>
            <a:pPr lvl="1"/>
            <a:r>
              <a:rPr lang="en-CA" dirty="0" smtClean="0"/>
              <a:t>Suppose you want persistent memory allocation—allocation that continues from one execution of a program to the next</a:t>
            </a:r>
          </a:p>
          <a:p>
            <a:pPr lvl="1"/>
            <a:r>
              <a:rPr lang="en-CA" dirty="0" smtClean="0"/>
              <a:t>Intel’s thread building blocks improve the performance of multithreaded applications by using</a:t>
            </a:r>
          </a:p>
          <a:p>
            <a:pPr lvl="1">
              <a:buNone/>
            </a:pPr>
            <a:r>
              <a:rPr lang="en-CA" dirty="0" smtClean="0"/>
              <a:t>			std::vector&lt; T, </a:t>
            </a:r>
            <a:r>
              <a:rPr lang="en-CA" dirty="0" err="1" smtClean="0"/>
              <a:t>tbb</a:t>
            </a:r>
            <a:r>
              <a:rPr lang="en-CA" dirty="0" smtClean="0"/>
              <a:t>::</a:t>
            </a:r>
            <a:r>
              <a:rPr lang="en-CA" dirty="0" err="1" smtClean="0"/>
              <a:t>scalable_allocator</a:t>
            </a:r>
            <a:r>
              <a:rPr lang="en-CA" dirty="0" smtClean="0"/>
              <a:t>&lt;T&gt; &gt;</a:t>
            </a:r>
          </a:p>
          <a:p>
            <a:pPr lvl="1"/>
            <a:r>
              <a:rPr lang="en-CA" dirty="0" smtClean="0"/>
              <a:t>Electronic Arts has a STL optimized for gaming software—memory tends to be more restrictive on gaming platforms</a:t>
            </a:r>
          </a:p>
          <a:p>
            <a:pPr lvl="1"/>
            <a:r>
              <a:rPr lang="en-CA" dirty="0" smtClean="0"/>
              <a:t>Tracking allocations and deallocations for debugging or efficiency</a:t>
            </a:r>
          </a:p>
          <a:p>
            <a:pPr lvl="1"/>
            <a:r>
              <a:rPr lang="en-CA" dirty="0" smtClean="0"/>
              <a:t>Suppose you want to use memory-mapped files—addresses in memory that are mapped not to RAM but to virtual memory</a:t>
            </a:r>
          </a:p>
          <a:p>
            <a:pPr lvl="1"/>
            <a:endParaRPr lang="en-CA" dirty="0" smtClean="0"/>
          </a:p>
          <a:p>
            <a:pPr lvl="1"/>
            <a:endParaRPr lang="en-CA" dirty="0" smtClean="0"/>
          </a:p>
        </p:txBody>
      </p:sp>
      <p:sp>
        <p:nvSpPr>
          <p:cNvPr id="4" name="Rectangle 3"/>
          <p:cNvSpPr/>
          <p:nvPr/>
        </p:nvSpPr>
        <p:spPr>
          <a:xfrm>
            <a:off x="1907704" y="6453336"/>
            <a:ext cx="6408712" cy="276999"/>
          </a:xfrm>
          <a:prstGeom prst="rect">
            <a:avLst/>
          </a:prstGeom>
        </p:spPr>
        <p:txBody>
          <a:bodyPr wrap="square">
            <a:spAutoFit/>
          </a:bodyPr>
          <a:lstStyle/>
          <a:p>
            <a:r>
              <a:rPr lang="en-CA" sz="1200" dirty="0" smtClean="0">
                <a:solidFill>
                  <a:schemeClr val="tx1">
                    <a:lumMod val="50000"/>
                    <a:lumOff val="50000"/>
                  </a:schemeClr>
                </a:solidFill>
              </a:rPr>
              <a:t>http://stackoverflow.com/questions/826569/compelling-examples-of-custom-c-stl-allocators</a:t>
            </a:r>
            <a:endParaRPr lang="en-CA" sz="1200" dirty="0">
              <a:solidFill>
                <a:schemeClr val="tx1">
                  <a:lumMod val="50000"/>
                  <a:lumOff val="50000"/>
                </a:schemeClr>
              </a:solidFill>
            </a:endParaRPr>
          </a:p>
        </p:txBody>
      </p:sp>
      <p:sp>
        <p:nvSpPr>
          <p:cNvPr id="5" name="Rectangle 4"/>
          <p:cNvSpPr/>
          <p:nvPr/>
        </p:nvSpPr>
        <p:spPr>
          <a:xfrm>
            <a:off x="4427984" y="5157192"/>
            <a:ext cx="4572000" cy="1169551"/>
          </a:xfrm>
          <a:prstGeom prst="rect">
            <a:avLst/>
          </a:prstGeom>
        </p:spPr>
        <p:txBody>
          <a:bodyPr>
            <a:spAutoFit/>
          </a:bodyPr>
          <a:lstStyle/>
          <a:p>
            <a:pPr algn="just"/>
            <a:r>
              <a:rPr lang="en-CA" sz="1400" dirty="0" smtClean="0"/>
              <a:t>From the point of view of portability, all the machine-specific things which relate to the notion of address, pointer, and so on, are encapsulated within a tiny, well-understood mechanism.</a:t>
            </a:r>
          </a:p>
          <a:p>
            <a:r>
              <a:rPr lang="en-CA" sz="1400" dirty="0" smtClean="0"/>
              <a:t>	             Alex </a:t>
            </a:r>
            <a:r>
              <a:rPr lang="en-CA" sz="1400" dirty="0" err="1" smtClean="0"/>
              <a:t>Stepanov</a:t>
            </a:r>
            <a:r>
              <a:rPr lang="en-CA" sz="1400" dirty="0" smtClean="0"/>
              <a:t>, designer of the STL</a:t>
            </a:r>
            <a:endParaRPr lang="en-CA" sz="1400"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Linked Lists</a:t>
            </a:r>
            <a:endParaRPr lang="en-CA" dirty="0"/>
          </a:p>
        </p:txBody>
      </p:sp>
      <p:sp>
        <p:nvSpPr>
          <p:cNvPr id="3" name="Content Placeholder 2"/>
          <p:cNvSpPr>
            <a:spLocks noGrp="1"/>
          </p:cNvSpPr>
          <p:nvPr>
            <p:ph idx="1"/>
          </p:nvPr>
        </p:nvSpPr>
        <p:spPr/>
        <p:txBody>
          <a:bodyPr/>
          <a:lstStyle/>
          <a:p>
            <a:pPr>
              <a:buNone/>
            </a:pPr>
            <a:r>
              <a:rPr lang="en-CA" dirty="0" smtClean="0"/>
              <a:t>	The Standard Template Library has two variations on a linked list:</a:t>
            </a:r>
          </a:p>
          <a:p>
            <a:pPr lvl="1">
              <a:buNone/>
            </a:pPr>
            <a:r>
              <a:rPr lang="en-CA" dirty="0" smtClean="0">
                <a:latin typeface="Consolas" pitchFamily="49" charset="0"/>
                <a:cs typeface="Consolas" pitchFamily="49" charset="0"/>
              </a:rPr>
              <a:t>		template &lt; typename T, class </a:t>
            </a:r>
            <a:r>
              <a:rPr lang="en-CA" dirty="0" err="1" smtClean="0">
                <a:latin typeface="Consolas" pitchFamily="49" charset="0"/>
                <a:cs typeface="Consolas" pitchFamily="49" charset="0"/>
              </a:rPr>
              <a:t>Alloc</a:t>
            </a:r>
            <a:r>
              <a:rPr lang="en-CA" dirty="0" smtClean="0">
                <a:latin typeface="Consolas" pitchFamily="49" charset="0"/>
                <a:cs typeface="Consolas" pitchFamily="49" charset="0"/>
              </a:rPr>
              <a:t> = allocator&lt;T&gt; &gt;</a:t>
            </a:r>
          </a:p>
          <a:p>
            <a:pPr lvl="1">
              <a:buNone/>
            </a:pPr>
            <a:r>
              <a:rPr lang="en-CA" dirty="0" smtClean="0">
                <a:latin typeface="Consolas" pitchFamily="49" charset="0"/>
                <a:cs typeface="Consolas" pitchFamily="49" charset="0"/>
              </a:rPr>
              <a:t>		class </a:t>
            </a:r>
            <a:r>
              <a:rPr lang="en-CA" dirty="0" smtClean="0">
                <a:solidFill>
                  <a:srgbClr val="FF3399"/>
                </a:solidFill>
                <a:latin typeface="Consolas" pitchFamily="49" charset="0"/>
                <a:cs typeface="Consolas" pitchFamily="49" charset="0"/>
              </a:rPr>
              <a:t>list</a:t>
            </a:r>
            <a:r>
              <a:rPr lang="en-CA" dirty="0" smtClean="0">
                <a:latin typeface="Consolas" pitchFamily="49" charset="0"/>
                <a:cs typeface="Consolas" pitchFamily="49" charset="0"/>
              </a:rPr>
              <a:t>;</a:t>
            </a:r>
          </a:p>
          <a:p>
            <a:pPr lvl="1">
              <a:buNone/>
            </a:pP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template &lt; typename T, class </a:t>
            </a:r>
            <a:r>
              <a:rPr lang="en-CA" dirty="0" err="1" smtClean="0">
                <a:latin typeface="Consolas" pitchFamily="49" charset="0"/>
                <a:cs typeface="Consolas" pitchFamily="49" charset="0"/>
              </a:rPr>
              <a:t>Alloc</a:t>
            </a:r>
            <a:r>
              <a:rPr lang="en-CA" dirty="0" smtClean="0">
                <a:latin typeface="Consolas" pitchFamily="49" charset="0"/>
                <a:cs typeface="Consolas" pitchFamily="49" charset="0"/>
              </a:rPr>
              <a:t> = allocator&lt;T&gt; &gt;</a:t>
            </a:r>
          </a:p>
          <a:p>
            <a:pPr lvl="1">
              <a:buNone/>
            </a:pPr>
            <a:r>
              <a:rPr lang="en-CA" dirty="0" smtClean="0">
                <a:latin typeface="Consolas" pitchFamily="49" charset="0"/>
                <a:cs typeface="Consolas" pitchFamily="49" charset="0"/>
              </a:rPr>
              <a:t>		class </a:t>
            </a:r>
            <a:r>
              <a:rPr lang="en-CA" dirty="0" err="1" smtClean="0">
                <a:solidFill>
                  <a:srgbClr val="FF3399"/>
                </a:solidFill>
                <a:latin typeface="Consolas" pitchFamily="49" charset="0"/>
                <a:cs typeface="Consolas" pitchFamily="49" charset="0"/>
              </a:rPr>
              <a:t>forward_list</a:t>
            </a:r>
            <a:r>
              <a:rPr lang="en-CA" dirty="0" smtClean="0">
                <a:latin typeface="Consolas" pitchFamily="49" charset="0"/>
                <a:cs typeface="Consolas" pitchFamily="49" charset="0"/>
              </a:rPr>
              <a:t>;</a:t>
            </a: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Stacks, Queues, and Deques</a:t>
            </a:r>
            <a:endParaRPr lang="en-CA" dirty="0"/>
          </a:p>
        </p:txBody>
      </p:sp>
      <p:sp>
        <p:nvSpPr>
          <p:cNvPr id="3" name="Content Placeholder 2"/>
          <p:cNvSpPr>
            <a:spLocks noGrp="1"/>
          </p:cNvSpPr>
          <p:nvPr>
            <p:ph idx="1"/>
          </p:nvPr>
        </p:nvSpPr>
        <p:spPr>
          <a:xfrm>
            <a:off x="457200" y="1600200"/>
            <a:ext cx="8003232" cy="4525963"/>
          </a:xfrm>
        </p:spPr>
        <p:txBody>
          <a:bodyPr/>
          <a:lstStyle/>
          <a:p>
            <a:pPr>
              <a:buNone/>
            </a:pPr>
            <a:r>
              <a:rPr lang="en-CA" dirty="0" smtClean="0"/>
              <a:t>	The Standard Template Library has all three classes:</a:t>
            </a:r>
          </a:p>
          <a:p>
            <a:pPr lvl="1">
              <a:buNone/>
            </a:pPr>
            <a:r>
              <a:rPr lang="en-CA" dirty="0" smtClean="0">
                <a:latin typeface="Consolas" pitchFamily="49" charset="0"/>
                <a:cs typeface="Consolas" pitchFamily="49" charset="0"/>
              </a:rPr>
              <a:t>		template &lt; typename T, class </a:t>
            </a:r>
            <a:r>
              <a:rPr lang="en-CA" dirty="0" err="1" smtClean="0">
                <a:latin typeface="Consolas" pitchFamily="49" charset="0"/>
                <a:cs typeface="Consolas" pitchFamily="49" charset="0"/>
              </a:rPr>
              <a:t>Alloc</a:t>
            </a:r>
            <a:r>
              <a:rPr lang="en-CA" dirty="0" smtClean="0">
                <a:latin typeface="Consolas" pitchFamily="49" charset="0"/>
                <a:cs typeface="Consolas" pitchFamily="49" charset="0"/>
              </a:rPr>
              <a:t> = allocator&lt;T&gt; &gt;</a:t>
            </a:r>
          </a:p>
          <a:p>
            <a:pPr lvl="1">
              <a:buNone/>
            </a:pPr>
            <a:r>
              <a:rPr lang="en-CA" dirty="0" smtClean="0">
                <a:latin typeface="Consolas" pitchFamily="49" charset="0"/>
                <a:cs typeface="Consolas" pitchFamily="49" charset="0"/>
              </a:rPr>
              <a:t>		class </a:t>
            </a:r>
            <a:r>
              <a:rPr lang="en-CA" dirty="0" err="1" smtClean="0">
                <a:solidFill>
                  <a:srgbClr val="FF3399"/>
                </a:solidFill>
                <a:latin typeface="Consolas" pitchFamily="49" charset="0"/>
                <a:cs typeface="Consolas" pitchFamily="49" charset="0"/>
              </a:rPr>
              <a:t>deque</a:t>
            </a:r>
            <a:r>
              <a:rPr lang="en-CA" dirty="0" smtClean="0">
                <a:latin typeface="Consolas" pitchFamily="49" charset="0"/>
                <a:cs typeface="Consolas" pitchFamily="49" charset="0"/>
              </a:rPr>
              <a:t>;</a:t>
            </a:r>
          </a:p>
          <a:p>
            <a:pPr lvl="1">
              <a:buNone/>
            </a:pP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template &lt; typename T, class Container = </a:t>
            </a:r>
            <a:r>
              <a:rPr lang="en-CA" dirty="0" err="1" smtClean="0">
                <a:latin typeface="Consolas" pitchFamily="49" charset="0"/>
                <a:cs typeface="Consolas" pitchFamily="49" charset="0"/>
              </a:rPr>
              <a:t>deque</a:t>
            </a:r>
            <a:r>
              <a:rPr lang="en-CA" dirty="0" smtClean="0">
                <a:latin typeface="Consolas" pitchFamily="49" charset="0"/>
                <a:cs typeface="Consolas" pitchFamily="49" charset="0"/>
              </a:rPr>
              <a:t>&lt;T&gt; &gt;</a:t>
            </a:r>
          </a:p>
          <a:p>
            <a:pPr lvl="1">
              <a:buNone/>
            </a:pPr>
            <a:r>
              <a:rPr lang="en-CA" dirty="0" smtClean="0">
                <a:latin typeface="Consolas" pitchFamily="49" charset="0"/>
                <a:cs typeface="Consolas" pitchFamily="49" charset="0"/>
              </a:rPr>
              <a:t>		class </a:t>
            </a:r>
            <a:r>
              <a:rPr lang="en-CA" dirty="0" smtClean="0">
                <a:solidFill>
                  <a:srgbClr val="FF3399"/>
                </a:solidFill>
                <a:latin typeface="Consolas" pitchFamily="49" charset="0"/>
                <a:cs typeface="Consolas" pitchFamily="49" charset="0"/>
              </a:rPr>
              <a:t>stack</a:t>
            </a:r>
            <a:r>
              <a:rPr lang="en-CA" dirty="0" smtClean="0">
                <a:latin typeface="Consolas" pitchFamily="49" charset="0"/>
                <a:cs typeface="Consolas" pitchFamily="49" charset="0"/>
              </a:rPr>
              <a:t>;</a:t>
            </a:r>
          </a:p>
          <a:p>
            <a:pPr lvl="1">
              <a:buNone/>
            </a:pP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template &lt; typename T, class Container = </a:t>
            </a:r>
            <a:r>
              <a:rPr lang="en-CA" dirty="0" err="1" smtClean="0">
                <a:latin typeface="Consolas" pitchFamily="49" charset="0"/>
                <a:cs typeface="Consolas" pitchFamily="49" charset="0"/>
              </a:rPr>
              <a:t>deque</a:t>
            </a:r>
            <a:r>
              <a:rPr lang="en-CA" dirty="0" smtClean="0">
                <a:latin typeface="Consolas" pitchFamily="49" charset="0"/>
                <a:cs typeface="Consolas" pitchFamily="49" charset="0"/>
              </a:rPr>
              <a:t>&lt;T&gt; &gt;</a:t>
            </a:r>
          </a:p>
          <a:p>
            <a:pPr lvl="1">
              <a:buNone/>
            </a:pPr>
            <a:r>
              <a:rPr lang="en-CA" dirty="0" smtClean="0">
                <a:latin typeface="Consolas" pitchFamily="49" charset="0"/>
                <a:cs typeface="Consolas" pitchFamily="49" charset="0"/>
              </a:rPr>
              <a:t>		class </a:t>
            </a:r>
            <a:r>
              <a:rPr lang="en-CA" dirty="0" smtClean="0">
                <a:solidFill>
                  <a:srgbClr val="FF3399"/>
                </a:solidFill>
                <a:latin typeface="Consolas" pitchFamily="49" charset="0"/>
                <a:cs typeface="Consolas" pitchFamily="49" charset="0"/>
              </a:rPr>
              <a:t>queue</a:t>
            </a:r>
            <a:r>
              <a:rPr lang="en-CA" dirty="0" smtClean="0">
                <a:latin typeface="Consolas" pitchFamily="49" charset="0"/>
                <a:cs typeface="Consolas" pitchFamily="49" charset="0"/>
              </a:rPr>
              <a:t>;</a:t>
            </a: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Weakly Ordered Containers</a:t>
            </a:r>
            <a:endParaRPr lang="en-CA" dirty="0"/>
          </a:p>
        </p:txBody>
      </p:sp>
      <p:sp>
        <p:nvSpPr>
          <p:cNvPr id="3" name="Content Placeholder 2"/>
          <p:cNvSpPr>
            <a:spLocks noGrp="1"/>
          </p:cNvSpPr>
          <p:nvPr>
            <p:ph idx="1"/>
          </p:nvPr>
        </p:nvSpPr>
        <p:spPr>
          <a:xfrm>
            <a:off x="457200" y="1600200"/>
            <a:ext cx="8686800" cy="4525963"/>
          </a:xfrm>
        </p:spPr>
        <p:txBody>
          <a:bodyPr/>
          <a:lstStyle/>
          <a:p>
            <a:pPr>
              <a:buNone/>
            </a:pPr>
            <a:r>
              <a:rPr lang="en-CA" dirty="0" smtClean="0"/>
              <a:t>	Four containers are based on weak linear orderings:</a:t>
            </a:r>
          </a:p>
          <a:p>
            <a:pPr lvl="1">
              <a:buNone/>
            </a:pPr>
            <a:r>
              <a:rPr lang="en-CA" dirty="0" smtClean="0">
                <a:latin typeface="Consolas" pitchFamily="49" charset="0"/>
                <a:cs typeface="Consolas" pitchFamily="49" charset="0"/>
              </a:rPr>
              <a:t>		template &lt; typename </a:t>
            </a:r>
            <a:r>
              <a:rPr lang="en-CA" dirty="0" smtClean="0">
                <a:latin typeface="Consolas" pitchFamily="49" charset="0"/>
                <a:cs typeface="Consolas" pitchFamily="49" charset="0"/>
              </a:rPr>
              <a:t>Key,</a:t>
            </a: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class Compare = </a:t>
            </a:r>
            <a:r>
              <a:rPr lang="en-CA" dirty="0">
                <a:latin typeface="Consolas" pitchFamily="49" charset="0"/>
                <a:cs typeface="Consolas" pitchFamily="49" charset="0"/>
              </a:rPr>
              <a:t>less&lt;Key&gt;,</a:t>
            </a: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class </a:t>
            </a:r>
            <a:r>
              <a:rPr lang="en-CA" dirty="0" err="1" smtClean="0">
                <a:latin typeface="Consolas" pitchFamily="49" charset="0"/>
                <a:cs typeface="Consolas" pitchFamily="49" charset="0"/>
              </a:rPr>
              <a:t>Alloc</a:t>
            </a:r>
            <a:r>
              <a:rPr lang="en-CA" dirty="0" smtClean="0">
                <a:latin typeface="Consolas" pitchFamily="49" charset="0"/>
                <a:cs typeface="Consolas" pitchFamily="49" charset="0"/>
              </a:rPr>
              <a:t> = </a:t>
            </a:r>
            <a:r>
              <a:rPr lang="en-CA" dirty="0">
                <a:latin typeface="Consolas" pitchFamily="49" charset="0"/>
                <a:cs typeface="Consolas" pitchFamily="49" charset="0"/>
              </a:rPr>
              <a:t>allocator&lt;Key&gt;</a:t>
            </a: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&gt; class </a:t>
            </a:r>
            <a:r>
              <a:rPr lang="en-CA" dirty="0" smtClean="0">
                <a:solidFill>
                  <a:srgbClr val="FF3399"/>
                </a:solidFill>
                <a:latin typeface="Consolas" pitchFamily="49" charset="0"/>
                <a:cs typeface="Consolas" pitchFamily="49" charset="0"/>
              </a:rPr>
              <a:t>set</a:t>
            </a:r>
            <a:r>
              <a:rPr lang="en-CA" dirty="0" smtClean="0">
                <a:latin typeface="Consolas" pitchFamily="49" charset="0"/>
                <a:cs typeface="Consolas" pitchFamily="49" charset="0"/>
              </a:rPr>
              <a:t>;</a:t>
            </a:r>
          </a:p>
          <a:p>
            <a:pPr lvl="1">
              <a:buNone/>
            </a:pPr>
            <a:endParaRPr lang="en-CA" dirty="0" smtClean="0">
              <a:latin typeface="Consolas" pitchFamily="49" charset="0"/>
              <a:cs typeface="Consolas" pitchFamily="49" charset="0"/>
            </a:endParaRPr>
          </a:p>
          <a:p>
            <a:pPr lvl="1">
              <a:buNone/>
            </a:pP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template &lt; typename </a:t>
            </a:r>
            <a:r>
              <a:rPr lang="en-CA" dirty="0" smtClean="0">
                <a:latin typeface="Consolas" pitchFamily="49" charset="0"/>
                <a:cs typeface="Consolas" pitchFamily="49" charset="0"/>
              </a:rPr>
              <a:t>Key,</a:t>
            </a: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class Compare = </a:t>
            </a:r>
            <a:r>
              <a:rPr lang="en-CA" dirty="0">
                <a:latin typeface="Consolas" pitchFamily="49" charset="0"/>
                <a:cs typeface="Consolas" pitchFamily="49" charset="0"/>
              </a:rPr>
              <a:t>less&lt;Key&gt;,</a:t>
            </a: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class </a:t>
            </a:r>
            <a:r>
              <a:rPr lang="en-CA" dirty="0" err="1" smtClean="0">
                <a:latin typeface="Consolas" pitchFamily="49" charset="0"/>
                <a:cs typeface="Consolas" pitchFamily="49" charset="0"/>
              </a:rPr>
              <a:t>Alloc</a:t>
            </a:r>
            <a:r>
              <a:rPr lang="en-CA" dirty="0" smtClean="0">
                <a:latin typeface="Consolas" pitchFamily="49" charset="0"/>
                <a:cs typeface="Consolas" pitchFamily="49" charset="0"/>
              </a:rPr>
              <a:t> = </a:t>
            </a:r>
            <a:r>
              <a:rPr lang="en-CA" dirty="0">
                <a:latin typeface="Consolas" pitchFamily="49" charset="0"/>
                <a:cs typeface="Consolas" pitchFamily="49" charset="0"/>
              </a:rPr>
              <a:t>allocator&lt;Key&gt;</a:t>
            </a: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&gt; class </a:t>
            </a:r>
            <a:r>
              <a:rPr lang="en-CA" dirty="0" err="1" smtClean="0">
                <a:solidFill>
                  <a:srgbClr val="FF3399"/>
                </a:solidFill>
                <a:latin typeface="Consolas" pitchFamily="49" charset="0"/>
                <a:cs typeface="Consolas" pitchFamily="49" charset="0"/>
              </a:rPr>
              <a:t>multiset</a:t>
            </a:r>
            <a:r>
              <a:rPr lang="en-CA" dirty="0" smtClean="0">
                <a:latin typeface="Consolas" pitchFamily="49" charset="0"/>
                <a:cs typeface="Consolas" pitchFamily="49" charset="0"/>
              </a:rPr>
              <a:t>;</a:t>
            </a:r>
          </a:p>
          <a:p>
            <a:pPr lvl="1">
              <a:buNone/>
            </a:pPr>
            <a:endParaRPr lang="en-CA" dirty="0" smtClean="0">
              <a:latin typeface="Consolas" pitchFamily="49" charset="0"/>
              <a:cs typeface="Consolas" pitchFamily="49" charset="0"/>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Weakly Ordered Containers</a:t>
            </a:r>
            <a:endParaRPr lang="en-CA" dirty="0"/>
          </a:p>
        </p:txBody>
      </p:sp>
      <p:sp>
        <p:nvSpPr>
          <p:cNvPr id="3" name="Content Placeholder 2"/>
          <p:cNvSpPr>
            <a:spLocks noGrp="1"/>
          </p:cNvSpPr>
          <p:nvPr>
            <p:ph idx="1"/>
          </p:nvPr>
        </p:nvSpPr>
        <p:spPr>
          <a:xfrm>
            <a:off x="457200" y="1600200"/>
            <a:ext cx="8686800" cy="4525963"/>
          </a:xfrm>
        </p:spPr>
        <p:txBody>
          <a:bodyPr/>
          <a:lstStyle/>
          <a:p>
            <a:pPr>
              <a:buNone/>
            </a:pPr>
            <a:r>
              <a:rPr lang="en-CA" dirty="0" smtClean="0"/>
              <a:t>	Four containers are based on weak linear orderings:</a:t>
            </a:r>
          </a:p>
          <a:p>
            <a:pPr lvl="1">
              <a:buNone/>
            </a:pPr>
            <a:r>
              <a:rPr lang="en-CA" dirty="0" smtClean="0">
                <a:latin typeface="Consolas" pitchFamily="49" charset="0"/>
                <a:cs typeface="Consolas" pitchFamily="49" charset="0"/>
              </a:rPr>
              <a:t>		template &lt; typename Key,</a:t>
            </a:r>
          </a:p>
          <a:p>
            <a:pPr lvl="1">
              <a:buNone/>
            </a:pPr>
            <a:r>
              <a:rPr lang="en-CA" dirty="0" smtClean="0">
                <a:latin typeface="Consolas" pitchFamily="49" charset="0"/>
                <a:cs typeface="Consolas" pitchFamily="49" charset="0"/>
              </a:rPr>
              <a:t>		           typename T,</a:t>
            </a:r>
          </a:p>
          <a:p>
            <a:pPr lvl="1">
              <a:buNone/>
            </a:pPr>
            <a:r>
              <a:rPr lang="en-CA" dirty="0" smtClean="0">
                <a:latin typeface="Consolas" pitchFamily="49" charset="0"/>
                <a:cs typeface="Consolas" pitchFamily="49" charset="0"/>
              </a:rPr>
              <a:t>		           class Compare = less&lt;Key&gt;,</a:t>
            </a:r>
          </a:p>
          <a:p>
            <a:pPr lvl="1">
              <a:buNone/>
            </a:pPr>
            <a:r>
              <a:rPr lang="en-CA" dirty="0" smtClean="0">
                <a:latin typeface="Consolas" pitchFamily="49" charset="0"/>
                <a:cs typeface="Consolas" pitchFamily="49" charset="0"/>
              </a:rPr>
              <a:t>		           class </a:t>
            </a:r>
            <a:r>
              <a:rPr lang="en-CA" dirty="0" err="1" smtClean="0">
                <a:latin typeface="Consolas" pitchFamily="49" charset="0"/>
                <a:cs typeface="Consolas" pitchFamily="49" charset="0"/>
              </a:rPr>
              <a:t>Alloc</a:t>
            </a:r>
            <a:r>
              <a:rPr lang="en-CA" dirty="0" smtClean="0">
                <a:latin typeface="Consolas" pitchFamily="49" charset="0"/>
                <a:cs typeface="Consolas" pitchFamily="49" charset="0"/>
              </a:rPr>
              <a:t> = allocator&lt; pair&lt;const Key, T&gt; &gt;</a:t>
            </a:r>
          </a:p>
          <a:p>
            <a:pPr lvl="1">
              <a:buNone/>
            </a:pPr>
            <a:r>
              <a:rPr lang="en-CA" dirty="0" smtClean="0">
                <a:latin typeface="Consolas" pitchFamily="49" charset="0"/>
                <a:cs typeface="Consolas" pitchFamily="49" charset="0"/>
              </a:rPr>
              <a:t>		&gt; class </a:t>
            </a:r>
            <a:r>
              <a:rPr lang="en-CA" dirty="0" smtClean="0">
                <a:solidFill>
                  <a:srgbClr val="FF3399"/>
                </a:solidFill>
                <a:latin typeface="Consolas" pitchFamily="49" charset="0"/>
                <a:cs typeface="Consolas" pitchFamily="49" charset="0"/>
              </a:rPr>
              <a:t>map</a:t>
            </a:r>
            <a:r>
              <a:rPr lang="en-CA" dirty="0" smtClean="0">
                <a:latin typeface="Consolas" pitchFamily="49" charset="0"/>
                <a:cs typeface="Consolas" pitchFamily="49" charset="0"/>
              </a:rPr>
              <a:t>;</a:t>
            </a:r>
          </a:p>
          <a:p>
            <a:pPr lvl="1">
              <a:buNone/>
            </a:pP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template &lt; typename Key,</a:t>
            </a:r>
          </a:p>
          <a:p>
            <a:pPr lvl="1">
              <a:buNone/>
            </a:pPr>
            <a:r>
              <a:rPr lang="en-CA" dirty="0" smtClean="0">
                <a:latin typeface="Consolas" pitchFamily="49" charset="0"/>
                <a:cs typeface="Consolas" pitchFamily="49" charset="0"/>
              </a:rPr>
              <a:t>		           typename T,</a:t>
            </a:r>
          </a:p>
          <a:p>
            <a:pPr lvl="1">
              <a:buNone/>
            </a:pPr>
            <a:r>
              <a:rPr lang="en-CA" dirty="0" smtClean="0">
                <a:latin typeface="Consolas" pitchFamily="49" charset="0"/>
                <a:cs typeface="Consolas" pitchFamily="49" charset="0"/>
              </a:rPr>
              <a:t>		           class Compare = less&lt;Key&gt;,</a:t>
            </a:r>
          </a:p>
          <a:p>
            <a:pPr lvl="1">
              <a:buNone/>
            </a:pPr>
            <a:r>
              <a:rPr lang="en-CA" dirty="0" smtClean="0">
                <a:latin typeface="Consolas" pitchFamily="49" charset="0"/>
                <a:cs typeface="Consolas" pitchFamily="49" charset="0"/>
              </a:rPr>
              <a:t> 		           class </a:t>
            </a:r>
            <a:r>
              <a:rPr lang="en-CA" dirty="0" err="1" smtClean="0">
                <a:latin typeface="Consolas" pitchFamily="49" charset="0"/>
                <a:cs typeface="Consolas" pitchFamily="49" charset="0"/>
              </a:rPr>
              <a:t>Alloc</a:t>
            </a:r>
            <a:r>
              <a:rPr lang="en-CA" dirty="0" smtClean="0">
                <a:latin typeface="Consolas" pitchFamily="49" charset="0"/>
                <a:cs typeface="Consolas" pitchFamily="49" charset="0"/>
              </a:rPr>
              <a:t> = allocator&lt; pair&lt;const Key, T&gt; &gt;</a:t>
            </a:r>
          </a:p>
          <a:p>
            <a:pPr lvl="1">
              <a:buNone/>
            </a:pPr>
            <a:r>
              <a:rPr lang="en-CA" dirty="0" smtClean="0">
                <a:latin typeface="Consolas" pitchFamily="49" charset="0"/>
                <a:cs typeface="Consolas" pitchFamily="49" charset="0"/>
              </a:rPr>
              <a:t>		&gt; class </a:t>
            </a:r>
            <a:r>
              <a:rPr lang="en-CA" dirty="0" err="1" smtClean="0">
                <a:solidFill>
                  <a:srgbClr val="FF3399"/>
                </a:solidFill>
                <a:latin typeface="Consolas" pitchFamily="49" charset="0"/>
                <a:cs typeface="Consolas" pitchFamily="49" charset="0"/>
              </a:rPr>
              <a:t>multimap</a:t>
            </a:r>
            <a:r>
              <a:rPr lang="en-CA" dirty="0" smtClean="0">
                <a:latin typeface="Consolas" pitchFamily="49" charset="0"/>
                <a:cs typeface="Consolas" pitchFamily="49" charset="0"/>
              </a:rPr>
              <a:t>;</a:t>
            </a:r>
          </a:p>
          <a:p>
            <a:pPr lvl="1">
              <a:buNone/>
            </a:pPr>
            <a:endParaRPr lang="en-CA" dirty="0" smtClean="0">
              <a:latin typeface="Consolas" pitchFamily="49" charset="0"/>
              <a:cs typeface="Consolas" pitchFamily="49"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Arrays</a:t>
            </a:r>
            <a:endParaRPr lang="en-CA" dirty="0"/>
          </a:p>
        </p:txBody>
      </p:sp>
      <p:sp>
        <p:nvSpPr>
          <p:cNvPr id="3" name="Content Placeholder 2"/>
          <p:cNvSpPr>
            <a:spLocks noGrp="1"/>
          </p:cNvSpPr>
          <p:nvPr>
            <p:ph idx="1"/>
          </p:nvPr>
        </p:nvSpPr>
        <p:spPr/>
        <p:txBody>
          <a:bodyPr/>
          <a:lstStyle/>
          <a:p>
            <a:pPr>
              <a:buNone/>
            </a:pPr>
            <a:r>
              <a:rPr lang="en-CA" dirty="0" smtClean="0"/>
              <a:t>	The Standard Template Library has three variations on arrays:</a:t>
            </a:r>
          </a:p>
          <a:p>
            <a:pPr lvl="1">
              <a:buNone/>
            </a:pPr>
            <a:r>
              <a:rPr lang="en-CA" dirty="0" smtClean="0">
                <a:latin typeface="Consolas" pitchFamily="49" charset="0"/>
                <a:cs typeface="Consolas" pitchFamily="49" charset="0"/>
              </a:rPr>
              <a:t>		template &lt; typename T, </a:t>
            </a:r>
            <a:r>
              <a:rPr lang="en-CA" dirty="0" err="1" smtClean="0">
                <a:latin typeface="Consolas" pitchFamily="49" charset="0"/>
                <a:cs typeface="Consolas" pitchFamily="49" charset="0"/>
              </a:rPr>
              <a:t>size_t</a:t>
            </a:r>
            <a:r>
              <a:rPr lang="en-CA" dirty="0" smtClean="0">
                <a:latin typeface="Consolas" pitchFamily="49" charset="0"/>
                <a:cs typeface="Consolas" pitchFamily="49" charset="0"/>
              </a:rPr>
              <a:t> N &gt;</a:t>
            </a:r>
          </a:p>
          <a:p>
            <a:pPr lvl="1">
              <a:buNone/>
            </a:pPr>
            <a:r>
              <a:rPr lang="en-CA" dirty="0" smtClean="0">
                <a:latin typeface="Consolas" pitchFamily="49" charset="0"/>
                <a:cs typeface="Consolas" pitchFamily="49" charset="0"/>
              </a:rPr>
              <a:t>		class </a:t>
            </a:r>
            <a:r>
              <a:rPr lang="en-CA" dirty="0" smtClean="0">
                <a:solidFill>
                  <a:srgbClr val="FF3399"/>
                </a:solidFill>
                <a:latin typeface="Consolas" pitchFamily="49" charset="0"/>
                <a:cs typeface="Consolas" pitchFamily="49" charset="0"/>
              </a:rPr>
              <a:t>array</a:t>
            </a:r>
            <a:r>
              <a:rPr lang="en-CA" dirty="0" smtClean="0">
                <a:latin typeface="Consolas" pitchFamily="49" charset="0"/>
                <a:cs typeface="Consolas" pitchFamily="49" charset="0"/>
              </a:rPr>
              <a:t>;</a:t>
            </a:r>
          </a:p>
          <a:p>
            <a:pPr lvl="1">
              <a:buNone/>
            </a:pP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template &lt; typename T, class </a:t>
            </a:r>
            <a:r>
              <a:rPr lang="en-CA" dirty="0" err="1" smtClean="0">
                <a:latin typeface="Consolas" pitchFamily="49" charset="0"/>
                <a:cs typeface="Consolas" pitchFamily="49" charset="0"/>
              </a:rPr>
              <a:t>Alloc</a:t>
            </a:r>
            <a:r>
              <a:rPr lang="en-CA" dirty="0" smtClean="0">
                <a:latin typeface="Consolas" pitchFamily="49" charset="0"/>
                <a:cs typeface="Consolas" pitchFamily="49" charset="0"/>
              </a:rPr>
              <a:t> = allocator&lt;T&gt; &gt;</a:t>
            </a:r>
          </a:p>
          <a:p>
            <a:pPr lvl="1">
              <a:buNone/>
            </a:pPr>
            <a:r>
              <a:rPr lang="en-CA" dirty="0" smtClean="0">
                <a:latin typeface="Consolas" pitchFamily="49" charset="0"/>
                <a:cs typeface="Consolas" pitchFamily="49" charset="0"/>
              </a:rPr>
              <a:t>		class </a:t>
            </a:r>
            <a:r>
              <a:rPr lang="en-CA" dirty="0" smtClean="0">
                <a:solidFill>
                  <a:srgbClr val="FF3399"/>
                </a:solidFill>
                <a:latin typeface="Consolas" pitchFamily="49" charset="0"/>
                <a:cs typeface="Consolas" pitchFamily="49" charset="0"/>
              </a:rPr>
              <a:t>vector</a:t>
            </a:r>
            <a:r>
              <a:rPr lang="en-CA" dirty="0" smtClean="0">
                <a:latin typeface="Consolas" pitchFamily="49" charset="0"/>
                <a:cs typeface="Consolas" pitchFamily="49" charset="0"/>
              </a:rPr>
              <a:t>;</a:t>
            </a:r>
          </a:p>
          <a:p>
            <a:pPr lvl="1">
              <a:buNone/>
            </a:pP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template &lt; </a:t>
            </a:r>
            <a:r>
              <a:rPr lang="en-CA" dirty="0" err="1" smtClean="0">
                <a:latin typeface="Consolas" pitchFamily="49" charset="0"/>
                <a:cs typeface="Consolas" pitchFamily="49" charset="0"/>
              </a:rPr>
              <a:t>size_t</a:t>
            </a:r>
            <a:r>
              <a:rPr lang="en-CA" dirty="0" smtClean="0">
                <a:latin typeface="Consolas" pitchFamily="49" charset="0"/>
                <a:cs typeface="Consolas" pitchFamily="49" charset="0"/>
              </a:rPr>
              <a:t> N &gt;</a:t>
            </a:r>
          </a:p>
          <a:p>
            <a:pPr lvl="1">
              <a:buNone/>
            </a:pPr>
            <a:r>
              <a:rPr lang="en-CA" dirty="0" smtClean="0">
                <a:latin typeface="Consolas" pitchFamily="49" charset="0"/>
                <a:cs typeface="Consolas" pitchFamily="49" charset="0"/>
              </a:rPr>
              <a:t>		class </a:t>
            </a:r>
            <a:r>
              <a:rPr lang="en-CA" dirty="0" err="1" smtClean="0">
                <a:latin typeface="Consolas" pitchFamily="49" charset="0"/>
                <a:cs typeface="Consolas" pitchFamily="49" charset="0"/>
              </a:rPr>
              <a:t>bitset</a:t>
            </a:r>
            <a:r>
              <a:rPr lang="en-CA" dirty="0" smtClean="0">
                <a:latin typeface="Consolas" pitchFamily="49" charset="0"/>
                <a:cs typeface="Consolas" pitchFamily="49" charset="0"/>
              </a:rPr>
              <a:t>;</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Weakly Ordered Containers</a:t>
            </a:r>
            <a:endParaRPr lang="en-CA" dirty="0"/>
          </a:p>
        </p:txBody>
      </p:sp>
      <p:sp>
        <p:nvSpPr>
          <p:cNvPr id="3" name="Content Placeholder 2"/>
          <p:cNvSpPr>
            <a:spLocks noGrp="1"/>
          </p:cNvSpPr>
          <p:nvPr>
            <p:ph idx="1"/>
          </p:nvPr>
        </p:nvSpPr>
        <p:spPr/>
        <p:txBody>
          <a:bodyPr/>
          <a:lstStyle/>
          <a:p>
            <a:pPr>
              <a:buNone/>
            </a:pPr>
            <a:r>
              <a:rPr lang="en-CA" dirty="0" smtClean="0"/>
              <a:t>	What’s the difference?</a:t>
            </a:r>
          </a:p>
          <a:p>
            <a:pPr lvl="1"/>
            <a:r>
              <a:rPr lang="en-CA" dirty="0" smtClean="0"/>
              <a:t>A simple container stores objects</a:t>
            </a:r>
          </a:p>
          <a:p>
            <a:pPr lvl="1"/>
            <a:r>
              <a:rPr lang="en-CA" dirty="0" smtClean="0"/>
              <a:t>An associative containers stores an object related to a key were accesses are performed using the key</a:t>
            </a:r>
          </a:p>
          <a:p>
            <a:pPr lvl="1"/>
            <a:r>
              <a:rPr lang="en-CA" dirty="0" smtClean="0"/>
              <a:t>A weak ordering is a linear ordering of equivalence classes</a:t>
            </a:r>
          </a:p>
          <a:p>
            <a:pPr lvl="2"/>
            <a:r>
              <a:rPr lang="en-CA" dirty="0" smtClean="0"/>
              <a:t>With linear orderings, either </a:t>
            </a:r>
            <a:r>
              <a:rPr lang="en-CA" i="1" dirty="0" smtClean="0">
                <a:latin typeface="Times New Roman" pitchFamily="18" charset="0"/>
                <a:cs typeface="Times New Roman" pitchFamily="18" charset="0"/>
              </a:rPr>
              <a:t>a</a:t>
            </a:r>
            <a:r>
              <a:rPr lang="en-CA" dirty="0" smtClean="0">
                <a:latin typeface="Times New Roman" pitchFamily="18" charset="0"/>
                <a:cs typeface="Times New Roman" pitchFamily="18" charset="0"/>
              </a:rPr>
              <a:t> &lt; </a:t>
            </a:r>
            <a:r>
              <a:rPr lang="en-CA" i="1" dirty="0" smtClean="0">
                <a:latin typeface="Times New Roman" pitchFamily="18" charset="0"/>
                <a:cs typeface="Times New Roman" pitchFamily="18" charset="0"/>
              </a:rPr>
              <a:t>b</a:t>
            </a:r>
            <a:r>
              <a:rPr lang="en-CA" dirty="0" smtClean="0">
                <a:latin typeface="Times New Roman" pitchFamily="18" charset="0"/>
                <a:cs typeface="Times New Roman" pitchFamily="18" charset="0"/>
              </a:rPr>
              <a:t>, </a:t>
            </a:r>
            <a:r>
              <a:rPr lang="en-CA" i="1" dirty="0" smtClean="0">
                <a:latin typeface="Times New Roman" pitchFamily="18" charset="0"/>
                <a:cs typeface="Times New Roman" pitchFamily="18" charset="0"/>
              </a:rPr>
              <a:t>a</a:t>
            </a:r>
            <a:r>
              <a:rPr lang="en-CA" dirty="0" smtClean="0">
                <a:latin typeface="Times New Roman" pitchFamily="18" charset="0"/>
                <a:cs typeface="Times New Roman" pitchFamily="18" charset="0"/>
              </a:rPr>
              <a:t> = </a:t>
            </a:r>
            <a:r>
              <a:rPr lang="en-CA" i="1" dirty="0" smtClean="0">
                <a:latin typeface="Times New Roman" pitchFamily="18" charset="0"/>
                <a:cs typeface="Times New Roman" pitchFamily="18" charset="0"/>
              </a:rPr>
              <a:t>b</a:t>
            </a:r>
            <a:r>
              <a:rPr lang="en-CA" dirty="0" smtClean="0">
                <a:latin typeface="Times New Roman" pitchFamily="18" charset="0"/>
                <a:cs typeface="Times New Roman" pitchFamily="18" charset="0"/>
              </a:rPr>
              <a:t>, or </a:t>
            </a:r>
            <a:r>
              <a:rPr lang="en-CA" i="1" dirty="0" smtClean="0">
                <a:latin typeface="Times New Roman" pitchFamily="18" charset="0"/>
                <a:cs typeface="Times New Roman" pitchFamily="18" charset="0"/>
              </a:rPr>
              <a:t>a</a:t>
            </a:r>
            <a:r>
              <a:rPr lang="en-CA" dirty="0" smtClean="0">
                <a:latin typeface="Times New Roman" pitchFamily="18" charset="0"/>
                <a:cs typeface="Times New Roman" pitchFamily="18" charset="0"/>
              </a:rPr>
              <a:t> &gt; </a:t>
            </a:r>
            <a:r>
              <a:rPr lang="en-CA" i="1" dirty="0" smtClean="0">
                <a:latin typeface="Times New Roman" pitchFamily="18" charset="0"/>
                <a:cs typeface="Times New Roman" pitchFamily="18" charset="0"/>
              </a:rPr>
              <a:t>b</a:t>
            </a:r>
          </a:p>
          <a:p>
            <a:pPr lvl="2"/>
            <a:r>
              <a:rPr lang="en-CA" dirty="0" smtClean="0"/>
              <a:t>With weak orderings, either </a:t>
            </a:r>
            <a:r>
              <a:rPr lang="en-CA" i="1" dirty="0" smtClean="0">
                <a:latin typeface="Times New Roman" pitchFamily="18" charset="0"/>
                <a:cs typeface="Times New Roman" pitchFamily="18" charset="0"/>
              </a:rPr>
              <a:t>a</a:t>
            </a:r>
            <a:r>
              <a:rPr lang="en-CA" dirty="0" smtClean="0">
                <a:latin typeface="Times New Roman" pitchFamily="18" charset="0"/>
                <a:cs typeface="Times New Roman" pitchFamily="18" charset="0"/>
              </a:rPr>
              <a:t> &lt; </a:t>
            </a:r>
            <a:r>
              <a:rPr lang="en-CA" i="1" dirty="0" smtClean="0">
                <a:latin typeface="Times New Roman" pitchFamily="18" charset="0"/>
                <a:cs typeface="Times New Roman" pitchFamily="18" charset="0"/>
              </a:rPr>
              <a:t>b</a:t>
            </a:r>
            <a:r>
              <a:rPr lang="en-CA" dirty="0" smtClean="0">
                <a:latin typeface="Times New Roman" pitchFamily="18" charset="0"/>
                <a:cs typeface="Times New Roman" pitchFamily="18" charset="0"/>
              </a:rPr>
              <a:t>, </a:t>
            </a:r>
            <a:r>
              <a:rPr lang="en-CA" i="1" dirty="0" smtClean="0">
                <a:latin typeface="Times New Roman" pitchFamily="18" charset="0"/>
                <a:cs typeface="Times New Roman" pitchFamily="18" charset="0"/>
              </a:rPr>
              <a:t>a</a:t>
            </a:r>
            <a:r>
              <a:rPr lang="en-CA" dirty="0" smtClean="0">
                <a:latin typeface="Times New Roman" pitchFamily="18" charset="0"/>
                <a:cs typeface="Times New Roman" pitchFamily="18" charset="0"/>
              </a:rPr>
              <a:t> ~ </a:t>
            </a:r>
            <a:r>
              <a:rPr lang="en-CA" i="1" dirty="0" smtClean="0">
                <a:latin typeface="Times New Roman" pitchFamily="18" charset="0"/>
                <a:cs typeface="Times New Roman" pitchFamily="18" charset="0"/>
              </a:rPr>
              <a:t>b</a:t>
            </a:r>
            <a:r>
              <a:rPr lang="en-CA" dirty="0" smtClean="0">
                <a:latin typeface="Times New Roman" pitchFamily="18" charset="0"/>
                <a:cs typeface="Times New Roman" pitchFamily="18" charset="0"/>
              </a:rPr>
              <a:t>, or </a:t>
            </a:r>
            <a:r>
              <a:rPr lang="en-CA" i="1" dirty="0" smtClean="0">
                <a:latin typeface="Times New Roman" pitchFamily="18" charset="0"/>
                <a:cs typeface="Times New Roman" pitchFamily="18" charset="0"/>
              </a:rPr>
              <a:t>a</a:t>
            </a:r>
            <a:r>
              <a:rPr lang="en-CA" dirty="0" smtClean="0">
                <a:latin typeface="Times New Roman" pitchFamily="18" charset="0"/>
                <a:cs typeface="Times New Roman" pitchFamily="18" charset="0"/>
              </a:rPr>
              <a:t> &gt; </a:t>
            </a:r>
            <a:r>
              <a:rPr lang="en-CA" i="1" dirty="0" smtClean="0">
                <a:latin typeface="Times New Roman" pitchFamily="18" charset="0"/>
                <a:cs typeface="Times New Roman" pitchFamily="18" charset="0"/>
              </a:rPr>
              <a:t>b</a:t>
            </a:r>
          </a:p>
          <a:p>
            <a:pPr lvl="2"/>
            <a:r>
              <a:rPr lang="en-CA" dirty="0" smtClean="0"/>
              <a:t>That is, if </a:t>
            </a:r>
            <a:r>
              <a:rPr lang="en-CA" i="1" dirty="0" smtClean="0">
                <a:latin typeface="Times New Roman" pitchFamily="18" charset="0"/>
                <a:cs typeface="Times New Roman" pitchFamily="18" charset="0"/>
              </a:rPr>
              <a:t>a</a:t>
            </a:r>
            <a:r>
              <a:rPr lang="en-CA" dirty="0" smtClean="0"/>
              <a:t> is neither less than or greater than </a:t>
            </a:r>
            <a:r>
              <a:rPr lang="en-CA" i="1" dirty="0" smtClean="0">
                <a:latin typeface="Times New Roman" pitchFamily="18" charset="0"/>
                <a:cs typeface="Times New Roman" pitchFamily="18" charset="0"/>
              </a:rPr>
              <a:t>b</a:t>
            </a:r>
            <a:r>
              <a:rPr lang="en-CA" dirty="0" smtClean="0"/>
              <a:t>, it is equivalent to </a:t>
            </a:r>
            <a:r>
              <a:rPr lang="en-CA" i="1" dirty="0" smtClean="0">
                <a:latin typeface="Times New Roman" pitchFamily="18" charset="0"/>
                <a:cs typeface="Times New Roman" pitchFamily="18" charset="0"/>
              </a:rPr>
              <a:t>b</a:t>
            </a:r>
            <a:endParaRPr lang="en-CA" dirty="0" smtClean="0"/>
          </a:p>
          <a:p>
            <a:pPr lvl="2"/>
            <a:r>
              <a:rPr lang="en-CA" dirty="0" smtClean="0"/>
              <a:t>Example:  people compared using their age in years</a:t>
            </a:r>
          </a:p>
          <a:p>
            <a:pPr lvl="1"/>
            <a:r>
              <a:rPr lang="en-CA" dirty="0" smtClean="0"/>
              <a:t>The container may store either</a:t>
            </a:r>
          </a:p>
          <a:p>
            <a:pPr lvl="2"/>
            <a:r>
              <a:rPr lang="en-CA" dirty="0" smtClean="0"/>
              <a:t>Only a single item per equivalence class, or</a:t>
            </a:r>
          </a:p>
          <a:p>
            <a:pPr lvl="2"/>
            <a:r>
              <a:rPr lang="en-CA" dirty="0" smtClean="0"/>
              <a:t>Multiple items per equivalence class</a:t>
            </a:r>
            <a:endParaRPr lang="en-CA"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Weakly Ordered Containers</a:t>
            </a:r>
            <a:endParaRPr lang="en-CA" dirty="0"/>
          </a:p>
        </p:txBody>
      </p:sp>
      <p:sp>
        <p:nvSpPr>
          <p:cNvPr id="3" name="Content Placeholder 2"/>
          <p:cNvSpPr>
            <a:spLocks noGrp="1"/>
          </p:cNvSpPr>
          <p:nvPr>
            <p:ph idx="1"/>
          </p:nvPr>
        </p:nvSpPr>
        <p:spPr/>
        <p:txBody>
          <a:bodyPr/>
          <a:lstStyle/>
          <a:p>
            <a:pPr>
              <a:buNone/>
            </a:pPr>
            <a:r>
              <a:rPr lang="en-CA" dirty="0" smtClean="0"/>
              <a:t>	Which are which?</a:t>
            </a:r>
          </a:p>
          <a:p>
            <a:pPr>
              <a:buNone/>
            </a:pPr>
            <a:endParaRPr lang="en-CA" dirty="0" smtClean="0"/>
          </a:p>
          <a:p>
            <a:pPr>
              <a:buNone/>
            </a:pPr>
            <a:endParaRPr lang="en-CA" dirty="0" smtClean="0"/>
          </a:p>
          <a:p>
            <a:pPr>
              <a:buNone/>
            </a:pPr>
            <a:endParaRPr lang="en-CA" dirty="0" smtClean="0"/>
          </a:p>
          <a:p>
            <a:pPr>
              <a:buNone/>
            </a:pPr>
            <a:endParaRPr lang="en-CA" dirty="0" smtClean="0"/>
          </a:p>
          <a:p>
            <a:pPr>
              <a:buNone/>
            </a:pPr>
            <a:endParaRPr lang="en-CA" dirty="0" smtClean="0"/>
          </a:p>
          <a:p>
            <a:pPr>
              <a:buNone/>
            </a:pPr>
            <a:r>
              <a:rPr lang="en-CA" dirty="0" smtClean="0"/>
              <a:t>	The class definitions:</a:t>
            </a:r>
          </a:p>
          <a:p>
            <a:pPr lvl="1"/>
            <a:r>
              <a:rPr lang="en-CA" dirty="0" smtClean="0"/>
              <a:t>The class definitions for </a:t>
            </a:r>
            <a:r>
              <a:rPr lang="en-CA" dirty="0" smtClean="0">
                <a:latin typeface="Consolas" pitchFamily="49" charset="0"/>
                <a:cs typeface="Consolas" pitchFamily="49" charset="0"/>
              </a:rPr>
              <a:t>set</a:t>
            </a:r>
            <a:r>
              <a:rPr lang="en-CA" dirty="0" smtClean="0"/>
              <a:t> and </a:t>
            </a:r>
            <a:r>
              <a:rPr lang="en-CA" dirty="0" err="1" smtClean="0">
                <a:latin typeface="Consolas" pitchFamily="49" charset="0"/>
                <a:cs typeface="Consolas" pitchFamily="49" charset="0"/>
              </a:rPr>
              <a:t>multiset</a:t>
            </a:r>
            <a:r>
              <a:rPr lang="en-CA" dirty="0" smtClean="0"/>
              <a:t> are the same</a:t>
            </a:r>
          </a:p>
          <a:p>
            <a:pPr lvl="1"/>
            <a:r>
              <a:rPr lang="en-CA" dirty="0" smtClean="0">
                <a:latin typeface="Consolas" pitchFamily="49" charset="0"/>
                <a:cs typeface="Consolas" pitchFamily="49" charset="0"/>
              </a:rPr>
              <a:t>map</a:t>
            </a:r>
            <a:r>
              <a:rPr lang="en-CA" dirty="0" smtClean="0"/>
              <a:t> and </a:t>
            </a:r>
            <a:r>
              <a:rPr lang="en-CA" dirty="0" err="1" smtClean="0">
                <a:latin typeface="Consolas" pitchFamily="49" charset="0"/>
                <a:cs typeface="Consolas" pitchFamily="49" charset="0"/>
              </a:rPr>
              <a:t>multimap</a:t>
            </a:r>
            <a:r>
              <a:rPr lang="en-CA" dirty="0" smtClean="0"/>
              <a:t> are similar with:</a:t>
            </a:r>
          </a:p>
          <a:p>
            <a:pPr lvl="2"/>
            <a:r>
              <a:rPr lang="en-CA" dirty="0" smtClean="0"/>
              <a:t>Two additional member functions for access via the keys</a:t>
            </a:r>
          </a:p>
          <a:p>
            <a:pPr lvl="2"/>
            <a:r>
              <a:rPr lang="en-CA" dirty="0" smtClean="0"/>
              <a:t>Arguments for searching are based on keys</a:t>
            </a:r>
          </a:p>
          <a:p>
            <a:pPr lvl="2"/>
            <a:r>
              <a:rPr lang="en-CA" dirty="0" smtClean="0"/>
              <a:t>Returns are based on what is being associated with the key</a:t>
            </a:r>
          </a:p>
          <a:p>
            <a:pPr lvl="1"/>
            <a:endParaRPr lang="en-CA" dirty="0" smtClean="0"/>
          </a:p>
        </p:txBody>
      </p:sp>
      <p:graphicFrame>
        <p:nvGraphicFramePr>
          <p:cNvPr id="4" name="Table 3"/>
          <p:cNvGraphicFramePr>
            <a:graphicFrameLocks noGrp="1"/>
          </p:cNvGraphicFramePr>
          <p:nvPr/>
        </p:nvGraphicFramePr>
        <p:xfrm>
          <a:off x="683568" y="2276872"/>
          <a:ext cx="7488832" cy="1097280"/>
        </p:xfrm>
        <a:graphic>
          <a:graphicData uri="http://schemas.openxmlformats.org/drawingml/2006/table">
            <a:tbl>
              <a:tblPr>
                <a:tableStyleId>{2D5ABB26-0587-4C30-8999-92F81FD0307C}</a:tableStyleId>
              </a:tblPr>
              <a:tblGrid>
                <a:gridCol w="2880320"/>
                <a:gridCol w="2160240"/>
                <a:gridCol w="2448272"/>
              </a:tblGrid>
              <a:tr h="144016">
                <a:tc>
                  <a:txBody>
                    <a:bodyPr/>
                    <a:lstStyle/>
                    <a:p>
                      <a:pPr algn="l"/>
                      <a:r>
                        <a:rPr lang="en-CA" dirty="0" smtClean="0"/>
                        <a:t>Items per equivalence</a:t>
                      </a:r>
                      <a:r>
                        <a:rPr lang="en-CA" baseline="0" dirty="0" smtClean="0"/>
                        <a:t> class</a:t>
                      </a:r>
                      <a:endParaRPr lang="en-CA" dirty="0"/>
                    </a:p>
                  </a:txBody>
                  <a:tcPr>
                    <a:lnT w="12700" cap="flat" cmpd="sng" algn="ctr">
                      <a:solidFill>
                        <a:srgbClr val="7030A0"/>
                      </a:solidFill>
                      <a:prstDash val="solid"/>
                      <a:round/>
                      <a:headEnd type="none" w="med" len="med"/>
                      <a:tailEnd type="none" w="med" len="med"/>
                    </a:lnT>
                    <a:lnB w="12700" cap="flat" cmpd="sng" algn="ctr">
                      <a:solidFill>
                        <a:srgbClr val="7030A0"/>
                      </a:solidFill>
                      <a:prstDash val="solid"/>
                      <a:round/>
                      <a:headEnd type="none" w="med" len="med"/>
                      <a:tailEnd type="none" w="med" len="med"/>
                    </a:lnB>
                  </a:tcPr>
                </a:tc>
                <a:tc>
                  <a:txBody>
                    <a:bodyPr/>
                    <a:lstStyle/>
                    <a:p>
                      <a:pPr algn="ctr"/>
                      <a:r>
                        <a:rPr lang="en-CA" dirty="0" smtClean="0"/>
                        <a:t>Simple Container</a:t>
                      </a:r>
                      <a:endParaRPr lang="en-CA" dirty="0"/>
                    </a:p>
                  </a:txBody>
                  <a:tcPr>
                    <a:lnT w="12700" cap="flat" cmpd="sng" algn="ctr">
                      <a:solidFill>
                        <a:srgbClr val="7030A0"/>
                      </a:solidFill>
                      <a:prstDash val="solid"/>
                      <a:round/>
                      <a:headEnd type="none" w="med" len="med"/>
                      <a:tailEnd type="none" w="med" len="med"/>
                    </a:lnT>
                    <a:lnB w="12700" cap="flat" cmpd="sng" algn="ctr">
                      <a:solidFill>
                        <a:srgbClr val="7030A0"/>
                      </a:solidFill>
                      <a:prstDash val="solid"/>
                      <a:round/>
                      <a:headEnd type="none" w="med" len="med"/>
                      <a:tailEnd type="none" w="med" len="med"/>
                    </a:lnB>
                  </a:tcPr>
                </a:tc>
                <a:tc>
                  <a:txBody>
                    <a:bodyPr/>
                    <a:lstStyle/>
                    <a:p>
                      <a:pPr algn="ctr"/>
                      <a:r>
                        <a:rPr lang="en-CA" dirty="0" smtClean="0"/>
                        <a:t>Associative Container</a:t>
                      </a:r>
                      <a:endParaRPr lang="en-CA" dirty="0"/>
                    </a:p>
                  </a:txBody>
                  <a:tcPr>
                    <a:lnT w="12700" cap="flat" cmpd="sng" algn="ctr">
                      <a:solidFill>
                        <a:srgbClr val="7030A0"/>
                      </a:solidFill>
                      <a:prstDash val="solid"/>
                      <a:round/>
                      <a:headEnd type="none" w="med" len="med"/>
                      <a:tailEnd type="none" w="med" len="med"/>
                    </a:lnT>
                    <a:lnB w="12700" cap="flat" cmpd="sng" algn="ctr">
                      <a:solidFill>
                        <a:srgbClr val="7030A0"/>
                      </a:solidFill>
                      <a:prstDash val="solid"/>
                      <a:round/>
                      <a:headEnd type="none" w="med" len="med"/>
                      <a:tailEnd type="none" w="med" len="med"/>
                    </a:lnB>
                  </a:tcPr>
                </a:tc>
              </a:tr>
              <a:tr h="138296">
                <a:tc>
                  <a:txBody>
                    <a:bodyPr/>
                    <a:lstStyle/>
                    <a:p>
                      <a:r>
                        <a:rPr lang="en-CA" dirty="0" smtClean="0"/>
                        <a:t>At most one</a:t>
                      </a:r>
                      <a:endParaRPr lang="en-CA" dirty="0"/>
                    </a:p>
                  </a:txBody>
                  <a:tcPr>
                    <a:lnT w="12700" cap="flat" cmpd="sng" algn="ctr">
                      <a:solidFill>
                        <a:srgbClr val="7030A0"/>
                      </a:solidFill>
                      <a:prstDash val="solid"/>
                      <a:round/>
                      <a:headEnd type="none" w="med" len="med"/>
                      <a:tailEnd type="none" w="med" len="med"/>
                    </a:lnT>
                  </a:tcPr>
                </a:tc>
                <a:tc>
                  <a:txBody>
                    <a:bodyPr/>
                    <a:lstStyle/>
                    <a:p>
                      <a:pPr algn="l"/>
                      <a:r>
                        <a:rPr lang="en-CA" dirty="0" smtClean="0">
                          <a:latin typeface="Consolas" pitchFamily="49" charset="0"/>
                          <a:cs typeface="Consolas" pitchFamily="49" charset="0"/>
                        </a:rPr>
                        <a:t>    set</a:t>
                      </a:r>
                      <a:endParaRPr lang="en-CA" dirty="0">
                        <a:latin typeface="Consolas" pitchFamily="49" charset="0"/>
                        <a:cs typeface="Consolas" pitchFamily="49" charset="0"/>
                      </a:endParaRPr>
                    </a:p>
                  </a:txBody>
                  <a:tcPr>
                    <a:lnT w="12700" cap="flat" cmpd="sng" algn="ctr">
                      <a:solidFill>
                        <a:srgbClr val="7030A0"/>
                      </a:solidFill>
                      <a:prstDash val="solid"/>
                      <a:round/>
                      <a:headEnd type="none" w="med" len="med"/>
                      <a:tailEnd type="none" w="med" len="med"/>
                    </a:lnT>
                  </a:tcPr>
                </a:tc>
                <a:tc>
                  <a:txBody>
                    <a:bodyPr/>
                    <a:lstStyle/>
                    <a:p>
                      <a:pPr algn="l"/>
                      <a:r>
                        <a:rPr lang="en-CA" dirty="0" smtClean="0">
                          <a:latin typeface="Consolas" pitchFamily="49" charset="0"/>
                          <a:cs typeface="Consolas" pitchFamily="49" charset="0"/>
                        </a:rPr>
                        <a:t>    map</a:t>
                      </a:r>
                      <a:endParaRPr lang="en-CA" dirty="0">
                        <a:latin typeface="Consolas" pitchFamily="49" charset="0"/>
                        <a:cs typeface="Consolas" pitchFamily="49" charset="0"/>
                      </a:endParaRPr>
                    </a:p>
                  </a:txBody>
                  <a:tcPr>
                    <a:lnT w="12700" cap="flat" cmpd="sng" algn="ctr">
                      <a:solidFill>
                        <a:srgbClr val="7030A0"/>
                      </a:solidFill>
                      <a:prstDash val="solid"/>
                      <a:round/>
                      <a:headEnd type="none" w="med" len="med"/>
                      <a:tailEnd type="none" w="med" len="med"/>
                    </a:lnT>
                  </a:tcPr>
                </a:tc>
              </a:tr>
              <a:tr h="132576">
                <a:tc>
                  <a:txBody>
                    <a:bodyPr/>
                    <a:lstStyle/>
                    <a:p>
                      <a:r>
                        <a:rPr lang="en-CA" dirty="0" smtClean="0"/>
                        <a:t>An arbitrary number</a:t>
                      </a:r>
                      <a:endParaRPr lang="en-CA" dirty="0"/>
                    </a:p>
                  </a:txBody>
                  <a:tcPr>
                    <a:lnB w="12700" cap="flat" cmpd="sng" algn="ctr">
                      <a:solidFill>
                        <a:srgbClr val="7030A0"/>
                      </a:solidFill>
                      <a:prstDash val="solid"/>
                      <a:round/>
                      <a:headEnd type="none" w="med" len="med"/>
                      <a:tailEnd type="none" w="med" len="med"/>
                    </a:lnB>
                  </a:tcPr>
                </a:tc>
                <a:tc>
                  <a:txBody>
                    <a:bodyPr/>
                    <a:lstStyle/>
                    <a:p>
                      <a:pPr algn="l"/>
                      <a:r>
                        <a:rPr lang="en-CA" dirty="0" smtClean="0">
                          <a:latin typeface="Consolas" pitchFamily="49" charset="0"/>
                          <a:cs typeface="Consolas" pitchFamily="49" charset="0"/>
                        </a:rPr>
                        <a:t>    </a:t>
                      </a:r>
                      <a:r>
                        <a:rPr lang="en-CA" dirty="0" err="1" smtClean="0">
                          <a:latin typeface="Consolas" pitchFamily="49" charset="0"/>
                          <a:cs typeface="Consolas" pitchFamily="49" charset="0"/>
                        </a:rPr>
                        <a:t>multiset</a:t>
                      </a:r>
                      <a:endParaRPr lang="en-CA" dirty="0">
                        <a:latin typeface="Consolas" pitchFamily="49" charset="0"/>
                        <a:cs typeface="Consolas" pitchFamily="49" charset="0"/>
                      </a:endParaRPr>
                    </a:p>
                  </a:txBody>
                  <a:tcPr>
                    <a:lnB w="12700" cap="flat" cmpd="sng" algn="ctr">
                      <a:solidFill>
                        <a:srgbClr val="7030A0"/>
                      </a:solidFill>
                      <a:prstDash val="solid"/>
                      <a:round/>
                      <a:headEnd type="none" w="med" len="med"/>
                      <a:tailEnd type="none" w="med" len="med"/>
                    </a:lnB>
                  </a:tcPr>
                </a:tc>
                <a:tc>
                  <a:txBody>
                    <a:bodyPr/>
                    <a:lstStyle/>
                    <a:p>
                      <a:pPr algn="l"/>
                      <a:r>
                        <a:rPr lang="en-CA" dirty="0" smtClean="0">
                          <a:latin typeface="Consolas" pitchFamily="49" charset="0"/>
                          <a:cs typeface="Consolas" pitchFamily="49" charset="0"/>
                        </a:rPr>
                        <a:t>    </a:t>
                      </a:r>
                      <a:r>
                        <a:rPr lang="en-CA" dirty="0" err="1" smtClean="0">
                          <a:latin typeface="Consolas" pitchFamily="49" charset="0"/>
                          <a:cs typeface="Consolas" pitchFamily="49" charset="0"/>
                        </a:rPr>
                        <a:t>multimap</a:t>
                      </a:r>
                      <a:endParaRPr lang="en-CA" dirty="0">
                        <a:latin typeface="Consolas" pitchFamily="49" charset="0"/>
                        <a:cs typeface="Consolas" pitchFamily="49" charset="0"/>
                      </a:endParaRPr>
                    </a:p>
                  </a:txBody>
                  <a:tcPr>
                    <a:lnB w="12700" cap="flat" cmpd="sng" algn="ctr">
                      <a:solidFill>
                        <a:srgbClr val="7030A0"/>
                      </a:solidFill>
                      <a:prstDash val="solid"/>
                      <a:round/>
                      <a:headEnd type="none" w="med" len="med"/>
                      <a:tailEnd type="none" w="med" len="med"/>
                    </a:lnB>
                  </a:tcPr>
                </a:tc>
              </a:tr>
            </a:tbl>
          </a:graphicData>
        </a:graphic>
      </p:graphicFrame>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CA" dirty="0" smtClean="0">
                <a:latin typeface="Consolas" pitchFamily="49" charset="0"/>
                <a:cs typeface="Consolas" pitchFamily="49" charset="0"/>
              </a:rPr>
              <a:t>set&lt;Key&gt;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p:txBody>
          <a:bodyPr/>
          <a:lstStyle/>
          <a:p>
            <a:pPr eaLnBrk="1" hangingPunct="1">
              <a:buFont typeface="Arial" charset="0"/>
              <a:buNone/>
            </a:pPr>
            <a:r>
              <a:rPr lang="en-US" dirty="0" smtClean="0">
                <a:latin typeface="Arial" charset="0"/>
                <a:cs typeface="Arial" charset="0"/>
              </a:rPr>
              <a:t>	To make return types more standard, the C++ STL defines specific  member types associated with each class:</a:t>
            </a:r>
          </a:p>
          <a:p>
            <a:pPr lvl="1" eaLnBrk="1" hangingPunct="1">
              <a:buNone/>
            </a:pPr>
            <a:endParaRPr lang="en-US" dirty="0" smtClean="0">
              <a:latin typeface="Consolas" pitchFamily="49" charset="0"/>
              <a:cs typeface="Consolas" pitchFamily="49" charset="0"/>
            </a:endParaRPr>
          </a:p>
          <a:p>
            <a:pPr lvl="1" eaLnBrk="1" hangingPunct="1">
              <a:buNone/>
            </a:pPr>
            <a:r>
              <a:rPr lang="en-US" dirty="0" smtClean="0">
                <a:latin typeface="Arial" charset="0"/>
                <a:cs typeface="Arial" charset="0"/>
              </a:rPr>
              <a:t>	</a:t>
            </a:r>
            <a:r>
              <a:rPr lang="en-US" dirty="0" smtClean="0">
                <a:solidFill>
                  <a:srgbClr val="FF3399"/>
                </a:solidFill>
                <a:latin typeface="Arial" charset="0"/>
                <a:cs typeface="Arial" charset="0"/>
              </a:rPr>
              <a:t>	</a:t>
            </a:r>
            <a:r>
              <a:rPr lang="en-US" dirty="0">
                <a:solidFill>
                  <a:srgbClr val="FF3399"/>
                </a:solidFill>
                <a:latin typeface="Consolas" pitchFamily="49" charset="0"/>
                <a:cs typeface="Consolas" pitchFamily="49" charset="0"/>
              </a:rPr>
              <a:t>set&lt;Key&gt;::</a:t>
            </a:r>
            <a:r>
              <a:rPr lang="en-US" dirty="0" err="1" smtClean="0">
                <a:solidFill>
                  <a:srgbClr val="FF3399"/>
                </a:solidFill>
                <a:latin typeface="Consolas" pitchFamily="49" charset="0"/>
                <a:cs typeface="Consolas" pitchFamily="49" charset="0"/>
              </a:rPr>
              <a:t>key_type</a:t>
            </a:r>
            <a:r>
              <a:rPr lang="en-US" dirty="0" smtClean="0">
                <a:solidFill>
                  <a:srgbClr val="FF3399"/>
                </a:solidFill>
                <a:latin typeface="Consolas" pitchFamily="49" charset="0"/>
                <a:cs typeface="Consolas" pitchFamily="49" charset="0"/>
              </a:rPr>
              <a:t>				</a:t>
            </a:r>
            <a:r>
              <a:rPr lang="en-US" dirty="0">
                <a:solidFill>
                  <a:srgbClr val="FF3399"/>
                </a:solidFill>
                <a:latin typeface="Consolas" pitchFamily="49" charset="0"/>
                <a:cs typeface="Consolas" pitchFamily="49" charset="0"/>
              </a:rPr>
              <a:t>Key</a:t>
            </a:r>
            <a:endParaRPr lang="en-US" dirty="0" smtClean="0">
              <a:solidFill>
                <a:srgbClr val="FF3399"/>
              </a:solidFill>
              <a:latin typeface="Consolas" pitchFamily="49" charset="0"/>
              <a:cs typeface="Consolas" pitchFamily="49" charset="0"/>
            </a:endParaRPr>
          </a:p>
          <a:p>
            <a:pPr lvl="1" eaLnBrk="1" hangingPunct="1">
              <a:buNone/>
            </a:pPr>
            <a:r>
              <a:rPr lang="en-US" dirty="0" smtClean="0">
                <a:solidFill>
                  <a:srgbClr val="FF3399"/>
                </a:solidFill>
                <a:latin typeface="Arial" charset="0"/>
                <a:cs typeface="Arial" charset="0"/>
              </a:rPr>
              <a:t>		</a:t>
            </a:r>
            <a:r>
              <a:rPr lang="en-US" dirty="0">
                <a:solidFill>
                  <a:srgbClr val="FF3399"/>
                </a:solidFill>
                <a:latin typeface="Consolas" pitchFamily="49" charset="0"/>
                <a:cs typeface="Consolas" pitchFamily="49" charset="0"/>
              </a:rPr>
              <a:t>set&lt;Key&gt;::</a:t>
            </a:r>
            <a:r>
              <a:rPr lang="en-US" dirty="0" err="1" smtClean="0">
                <a:solidFill>
                  <a:srgbClr val="FF3399"/>
                </a:solidFill>
                <a:latin typeface="Consolas" pitchFamily="49" charset="0"/>
                <a:cs typeface="Consolas" pitchFamily="49" charset="0"/>
              </a:rPr>
              <a:t>value_type</a:t>
            </a:r>
            <a:r>
              <a:rPr lang="en-US" dirty="0" smtClean="0">
                <a:solidFill>
                  <a:srgbClr val="FF3399"/>
                </a:solidFill>
                <a:latin typeface="Consolas" pitchFamily="49" charset="0"/>
                <a:cs typeface="Consolas" pitchFamily="49" charset="0"/>
              </a:rPr>
              <a:t>				</a:t>
            </a:r>
            <a:r>
              <a:rPr lang="en-US" dirty="0">
                <a:solidFill>
                  <a:srgbClr val="FF3399"/>
                </a:solidFill>
                <a:latin typeface="Consolas" pitchFamily="49" charset="0"/>
                <a:cs typeface="Consolas" pitchFamily="49" charset="0"/>
              </a:rPr>
              <a:t>Key</a:t>
            </a:r>
            <a:endParaRPr lang="en-US" dirty="0" smtClean="0">
              <a:solidFill>
                <a:srgbClr val="FF3399"/>
              </a:solidFill>
              <a:latin typeface="Consolas" pitchFamily="49" charset="0"/>
              <a:cs typeface="Consolas" pitchFamily="49" charset="0"/>
            </a:endParaRPr>
          </a:p>
          <a:p>
            <a:pPr lvl="1" eaLnBrk="1" hangingPunct="1">
              <a:buNone/>
            </a:pPr>
            <a:r>
              <a:rPr lang="en-US" dirty="0" smtClean="0">
                <a:latin typeface="Consolas" pitchFamily="49" charset="0"/>
                <a:cs typeface="Consolas" pitchFamily="49" charset="0"/>
              </a:rPr>
              <a:t>		</a:t>
            </a:r>
            <a:r>
              <a:rPr lang="en-US" dirty="0" smtClean="0">
                <a:latin typeface="Consolas" pitchFamily="49" charset="0"/>
                <a:cs typeface="Consolas" pitchFamily="49" charset="0"/>
              </a:rPr>
              <a:t>set&lt;</a:t>
            </a:r>
            <a:r>
              <a:rPr lang="en-CA" dirty="0">
                <a:latin typeface="Consolas" pitchFamily="49" charset="0"/>
                <a:cs typeface="Consolas" pitchFamily="49" charset="0"/>
              </a:rPr>
              <a:t>Key</a:t>
            </a:r>
            <a:r>
              <a:rPr lang="en-US" dirty="0" smtClean="0">
                <a:latin typeface="Consolas" pitchFamily="49" charset="0"/>
                <a:cs typeface="Consolas" pitchFamily="49" charset="0"/>
              </a:rPr>
              <a:t>&gt;::</a:t>
            </a:r>
            <a:r>
              <a:rPr lang="en-US" dirty="0" smtClean="0">
                <a:latin typeface="Consolas" pitchFamily="49" charset="0"/>
                <a:cs typeface="Consolas" pitchFamily="49" charset="0"/>
              </a:rPr>
              <a:t>reference				</a:t>
            </a:r>
            <a:r>
              <a:rPr lang="en-CA" dirty="0">
                <a:latin typeface="Consolas" pitchFamily="49" charset="0"/>
                <a:cs typeface="Consolas" pitchFamily="49" charset="0"/>
              </a:rPr>
              <a:t>Key</a:t>
            </a:r>
            <a:r>
              <a:rPr lang="en-US" dirty="0" smtClean="0">
                <a:latin typeface="Consolas" pitchFamily="49" charset="0"/>
                <a:cs typeface="Consolas" pitchFamily="49" charset="0"/>
              </a:rPr>
              <a:t> </a:t>
            </a:r>
            <a:r>
              <a:rPr lang="en-US" dirty="0" smtClean="0">
                <a:latin typeface="Consolas" pitchFamily="49" charset="0"/>
                <a:cs typeface="Consolas" pitchFamily="49" charset="0"/>
              </a:rPr>
              <a:t>&amp;</a:t>
            </a:r>
          </a:p>
          <a:p>
            <a:pPr lvl="1" eaLnBrk="1" hangingPunct="1">
              <a:buNone/>
            </a:pPr>
            <a:r>
              <a:rPr lang="en-US" dirty="0" smtClean="0">
                <a:latin typeface="Consolas" pitchFamily="49" charset="0"/>
                <a:cs typeface="Consolas" pitchFamily="49" charset="0"/>
              </a:rPr>
              <a:t>		</a:t>
            </a:r>
            <a:r>
              <a:rPr lang="en-US" dirty="0" smtClean="0">
                <a:latin typeface="Consolas" pitchFamily="49" charset="0"/>
                <a:cs typeface="Consolas" pitchFamily="49" charset="0"/>
              </a:rPr>
              <a:t>set&lt;</a:t>
            </a:r>
            <a:r>
              <a:rPr lang="en-CA" dirty="0">
                <a:latin typeface="Consolas" pitchFamily="49" charset="0"/>
                <a:cs typeface="Consolas" pitchFamily="49" charset="0"/>
              </a:rPr>
              <a:t>Key</a:t>
            </a:r>
            <a:r>
              <a:rPr lang="en-US" dirty="0" smtClean="0">
                <a:latin typeface="Consolas" pitchFamily="49" charset="0"/>
                <a:cs typeface="Consolas" pitchFamily="49" charset="0"/>
              </a:rPr>
              <a:t>&gt;::</a:t>
            </a:r>
            <a:r>
              <a:rPr lang="en-US" dirty="0" err="1" smtClean="0">
                <a:latin typeface="Consolas" pitchFamily="49" charset="0"/>
                <a:cs typeface="Consolas" pitchFamily="49" charset="0"/>
              </a:rPr>
              <a:t>const_reference</a:t>
            </a:r>
            <a:r>
              <a:rPr lang="en-US" dirty="0" smtClean="0">
                <a:latin typeface="Consolas" pitchFamily="49" charset="0"/>
                <a:cs typeface="Consolas" pitchFamily="49" charset="0"/>
              </a:rPr>
              <a:t>			</a:t>
            </a:r>
            <a:r>
              <a:rPr lang="en-CA" dirty="0">
                <a:latin typeface="Consolas" pitchFamily="49" charset="0"/>
                <a:cs typeface="Consolas" pitchFamily="49" charset="0"/>
              </a:rPr>
              <a:t>Key</a:t>
            </a:r>
            <a:r>
              <a:rPr lang="en-US" dirty="0" smtClean="0">
                <a:latin typeface="Consolas" pitchFamily="49" charset="0"/>
                <a:cs typeface="Consolas" pitchFamily="49" charset="0"/>
              </a:rPr>
              <a:t> </a:t>
            </a:r>
            <a:r>
              <a:rPr lang="en-US" dirty="0" smtClean="0">
                <a:latin typeface="Consolas" pitchFamily="49" charset="0"/>
                <a:cs typeface="Consolas" pitchFamily="49" charset="0"/>
              </a:rPr>
              <a:t>const &amp;</a:t>
            </a:r>
          </a:p>
          <a:p>
            <a:pPr lvl="1" eaLnBrk="1" hangingPunct="1">
              <a:buNone/>
            </a:pPr>
            <a:r>
              <a:rPr lang="en-US" dirty="0" smtClean="0">
                <a:latin typeface="Consolas" pitchFamily="49" charset="0"/>
                <a:cs typeface="Consolas" pitchFamily="49" charset="0"/>
              </a:rPr>
              <a:t>		</a:t>
            </a:r>
            <a:r>
              <a:rPr lang="en-US" dirty="0" smtClean="0">
                <a:latin typeface="Consolas" pitchFamily="49" charset="0"/>
                <a:cs typeface="Consolas" pitchFamily="49" charset="0"/>
              </a:rPr>
              <a:t>set&lt;</a:t>
            </a:r>
            <a:r>
              <a:rPr lang="en-CA" dirty="0">
                <a:latin typeface="Consolas" pitchFamily="49" charset="0"/>
                <a:cs typeface="Consolas" pitchFamily="49" charset="0"/>
              </a:rPr>
              <a:t>Key</a:t>
            </a:r>
            <a:r>
              <a:rPr lang="en-US" dirty="0" smtClean="0">
                <a:latin typeface="Consolas" pitchFamily="49" charset="0"/>
                <a:cs typeface="Consolas" pitchFamily="49" charset="0"/>
              </a:rPr>
              <a:t>&gt;::</a:t>
            </a:r>
            <a:r>
              <a:rPr lang="en-US" dirty="0" smtClean="0">
                <a:latin typeface="Consolas" pitchFamily="49" charset="0"/>
                <a:cs typeface="Consolas" pitchFamily="49" charset="0"/>
              </a:rPr>
              <a:t>pointer				</a:t>
            </a:r>
            <a:r>
              <a:rPr lang="en-CA" dirty="0">
                <a:latin typeface="Consolas" pitchFamily="49" charset="0"/>
                <a:cs typeface="Consolas" pitchFamily="49" charset="0"/>
              </a:rPr>
              <a:t>Key</a:t>
            </a:r>
            <a:r>
              <a:rPr lang="en-US" dirty="0" smtClean="0">
                <a:latin typeface="Consolas" pitchFamily="49" charset="0"/>
                <a:cs typeface="Consolas" pitchFamily="49" charset="0"/>
              </a:rPr>
              <a:t> </a:t>
            </a:r>
            <a:r>
              <a:rPr lang="en-US" dirty="0" smtClean="0">
                <a:latin typeface="Consolas" pitchFamily="49" charset="0"/>
                <a:cs typeface="Consolas" pitchFamily="49" charset="0"/>
              </a:rPr>
              <a:t>*</a:t>
            </a:r>
          </a:p>
          <a:p>
            <a:pPr lvl="1" eaLnBrk="1" hangingPunct="1">
              <a:buNone/>
            </a:pPr>
            <a:r>
              <a:rPr lang="en-US" dirty="0" smtClean="0">
                <a:latin typeface="Consolas" pitchFamily="49" charset="0"/>
                <a:cs typeface="Consolas" pitchFamily="49" charset="0"/>
              </a:rPr>
              <a:t>		</a:t>
            </a:r>
            <a:r>
              <a:rPr lang="en-US" dirty="0" smtClean="0">
                <a:latin typeface="Consolas" pitchFamily="49" charset="0"/>
                <a:cs typeface="Consolas" pitchFamily="49" charset="0"/>
              </a:rPr>
              <a:t>set&lt;</a:t>
            </a:r>
            <a:r>
              <a:rPr lang="en-CA" dirty="0">
                <a:latin typeface="Consolas" pitchFamily="49" charset="0"/>
                <a:cs typeface="Consolas" pitchFamily="49" charset="0"/>
              </a:rPr>
              <a:t>Key</a:t>
            </a:r>
            <a:r>
              <a:rPr lang="en-US" dirty="0" smtClean="0">
                <a:latin typeface="Consolas" pitchFamily="49" charset="0"/>
                <a:cs typeface="Consolas" pitchFamily="49" charset="0"/>
              </a:rPr>
              <a:t>&gt;::</a:t>
            </a:r>
            <a:r>
              <a:rPr lang="en-US" dirty="0" err="1" smtClean="0">
                <a:latin typeface="Consolas" pitchFamily="49" charset="0"/>
                <a:cs typeface="Consolas" pitchFamily="49" charset="0"/>
              </a:rPr>
              <a:t>const_pointer</a:t>
            </a:r>
            <a:r>
              <a:rPr lang="en-US" dirty="0" smtClean="0">
                <a:latin typeface="Consolas" pitchFamily="49" charset="0"/>
                <a:cs typeface="Consolas" pitchFamily="49" charset="0"/>
              </a:rPr>
              <a:t>			</a:t>
            </a:r>
            <a:r>
              <a:rPr lang="en-CA" dirty="0">
                <a:latin typeface="Consolas" pitchFamily="49" charset="0"/>
                <a:cs typeface="Consolas" pitchFamily="49" charset="0"/>
              </a:rPr>
              <a:t>Key</a:t>
            </a:r>
            <a:r>
              <a:rPr lang="en-US" dirty="0" smtClean="0">
                <a:latin typeface="Consolas" pitchFamily="49" charset="0"/>
                <a:cs typeface="Consolas" pitchFamily="49" charset="0"/>
              </a:rPr>
              <a:t> </a:t>
            </a:r>
            <a:r>
              <a:rPr lang="en-US" dirty="0" smtClean="0">
                <a:latin typeface="Consolas" pitchFamily="49" charset="0"/>
                <a:cs typeface="Consolas" pitchFamily="49" charset="0"/>
              </a:rPr>
              <a:t>const *</a:t>
            </a:r>
          </a:p>
          <a:p>
            <a:pPr lvl="1" eaLnBrk="1" hangingPunct="1">
              <a:buNone/>
            </a:pPr>
            <a:r>
              <a:rPr lang="en-US" dirty="0" smtClean="0">
                <a:latin typeface="Consolas" pitchFamily="49" charset="0"/>
                <a:cs typeface="Consolas" pitchFamily="49" charset="0"/>
              </a:rPr>
              <a:t>		</a:t>
            </a:r>
            <a:r>
              <a:rPr lang="en-US" dirty="0" smtClean="0">
                <a:latin typeface="Consolas" pitchFamily="49" charset="0"/>
                <a:cs typeface="Consolas" pitchFamily="49" charset="0"/>
              </a:rPr>
              <a:t>set&lt;</a:t>
            </a:r>
            <a:r>
              <a:rPr lang="en-CA" dirty="0">
                <a:latin typeface="Consolas" pitchFamily="49" charset="0"/>
                <a:cs typeface="Consolas" pitchFamily="49" charset="0"/>
              </a:rPr>
              <a:t>Key</a:t>
            </a:r>
            <a:r>
              <a:rPr lang="en-US" dirty="0" smtClean="0">
                <a:latin typeface="Consolas" pitchFamily="49" charset="0"/>
                <a:cs typeface="Consolas" pitchFamily="49" charset="0"/>
              </a:rPr>
              <a:t>&gt;::</a:t>
            </a:r>
            <a:r>
              <a:rPr lang="en-US" dirty="0" smtClean="0">
                <a:latin typeface="Consolas" pitchFamily="49" charset="0"/>
                <a:cs typeface="Consolas" pitchFamily="49" charset="0"/>
              </a:rPr>
              <a:t>iterator</a:t>
            </a:r>
          </a:p>
          <a:p>
            <a:pPr lvl="1" eaLnBrk="1" hangingPunct="1">
              <a:buNone/>
            </a:pPr>
            <a:r>
              <a:rPr lang="en-US" dirty="0" smtClean="0">
                <a:latin typeface="Consolas" pitchFamily="49" charset="0"/>
                <a:cs typeface="Consolas" pitchFamily="49" charset="0"/>
              </a:rPr>
              <a:t>		</a:t>
            </a:r>
            <a:r>
              <a:rPr lang="en-US" dirty="0" smtClean="0">
                <a:latin typeface="Consolas" pitchFamily="49" charset="0"/>
                <a:cs typeface="Consolas" pitchFamily="49" charset="0"/>
              </a:rPr>
              <a:t>set&lt;</a:t>
            </a:r>
            <a:r>
              <a:rPr lang="en-CA" dirty="0">
                <a:latin typeface="Consolas" pitchFamily="49" charset="0"/>
                <a:cs typeface="Consolas" pitchFamily="49" charset="0"/>
              </a:rPr>
              <a:t>Key</a:t>
            </a:r>
            <a:r>
              <a:rPr lang="en-US" dirty="0" smtClean="0">
                <a:latin typeface="Consolas" pitchFamily="49" charset="0"/>
                <a:cs typeface="Consolas" pitchFamily="49" charset="0"/>
              </a:rPr>
              <a:t>&gt;::</a:t>
            </a:r>
            <a:r>
              <a:rPr lang="en-US" dirty="0" err="1" smtClean="0">
                <a:latin typeface="Consolas" pitchFamily="49" charset="0"/>
                <a:cs typeface="Consolas" pitchFamily="49" charset="0"/>
              </a:rPr>
              <a:t>const_iterator</a:t>
            </a:r>
            <a:endParaRPr lang="en-US" dirty="0" smtClean="0">
              <a:latin typeface="Consolas" pitchFamily="49" charset="0"/>
              <a:cs typeface="Consolas" pitchFamily="49" charset="0"/>
            </a:endParaRPr>
          </a:p>
          <a:p>
            <a:pPr lvl="1" eaLnBrk="1" hangingPunct="1">
              <a:buNone/>
            </a:pPr>
            <a:r>
              <a:rPr lang="en-US" dirty="0" smtClean="0">
                <a:latin typeface="Consolas" pitchFamily="49" charset="0"/>
                <a:cs typeface="Consolas" pitchFamily="49" charset="0"/>
              </a:rPr>
              <a:t>		</a:t>
            </a:r>
            <a:r>
              <a:rPr lang="en-US" dirty="0" smtClean="0">
                <a:latin typeface="Consolas" pitchFamily="49" charset="0"/>
                <a:cs typeface="Consolas" pitchFamily="49" charset="0"/>
              </a:rPr>
              <a:t>set&lt;</a:t>
            </a:r>
            <a:r>
              <a:rPr lang="en-CA" dirty="0">
                <a:latin typeface="Consolas" pitchFamily="49" charset="0"/>
                <a:cs typeface="Consolas" pitchFamily="49" charset="0"/>
              </a:rPr>
              <a:t>Key</a:t>
            </a:r>
            <a:r>
              <a:rPr lang="en-US" dirty="0" smtClean="0">
                <a:latin typeface="Consolas" pitchFamily="49" charset="0"/>
                <a:cs typeface="Consolas" pitchFamily="49" charset="0"/>
              </a:rPr>
              <a:t>&gt;::</a:t>
            </a:r>
            <a:r>
              <a:rPr lang="en-US" dirty="0" err="1" smtClean="0">
                <a:latin typeface="Consolas" pitchFamily="49" charset="0"/>
                <a:cs typeface="Consolas" pitchFamily="49" charset="0"/>
              </a:rPr>
              <a:t>reverse_iterator</a:t>
            </a:r>
            <a:endParaRPr lang="en-US" dirty="0" smtClean="0">
              <a:latin typeface="Consolas" pitchFamily="49" charset="0"/>
              <a:cs typeface="Consolas" pitchFamily="49" charset="0"/>
            </a:endParaRPr>
          </a:p>
          <a:p>
            <a:pPr lvl="1" eaLnBrk="1" hangingPunct="1">
              <a:buNone/>
            </a:pPr>
            <a:r>
              <a:rPr lang="en-US" dirty="0" smtClean="0">
                <a:latin typeface="Consolas" pitchFamily="49" charset="0"/>
                <a:cs typeface="Consolas" pitchFamily="49" charset="0"/>
              </a:rPr>
              <a:t>		</a:t>
            </a:r>
            <a:r>
              <a:rPr lang="en-US" dirty="0" smtClean="0">
                <a:latin typeface="Consolas" pitchFamily="49" charset="0"/>
                <a:cs typeface="Consolas" pitchFamily="49" charset="0"/>
              </a:rPr>
              <a:t>set&lt;</a:t>
            </a:r>
            <a:r>
              <a:rPr lang="en-CA" dirty="0">
                <a:latin typeface="Consolas" pitchFamily="49" charset="0"/>
                <a:cs typeface="Consolas" pitchFamily="49" charset="0"/>
              </a:rPr>
              <a:t>Key</a:t>
            </a:r>
            <a:r>
              <a:rPr lang="en-US" dirty="0" smtClean="0">
                <a:latin typeface="Consolas" pitchFamily="49" charset="0"/>
                <a:cs typeface="Consolas" pitchFamily="49" charset="0"/>
              </a:rPr>
              <a:t>&gt;::</a:t>
            </a:r>
            <a:r>
              <a:rPr lang="en-US" dirty="0" err="1" smtClean="0">
                <a:latin typeface="Consolas" pitchFamily="49" charset="0"/>
                <a:cs typeface="Consolas" pitchFamily="49" charset="0"/>
              </a:rPr>
              <a:t>const_reverse_iterator</a:t>
            </a:r>
            <a:endParaRPr lang="en-US" dirty="0" smtClean="0">
              <a:latin typeface="Consolas" pitchFamily="49" charset="0"/>
              <a:cs typeface="Consolas" pitchFamily="49" charset="0"/>
            </a:endParaRPr>
          </a:p>
          <a:p>
            <a:pPr lvl="1" eaLnBrk="1" hangingPunct="1">
              <a:buNone/>
            </a:pPr>
            <a:r>
              <a:rPr lang="en-US" dirty="0" smtClean="0">
                <a:latin typeface="Consolas" pitchFamily="49" charset="0"/>
                <a:cs typeface="Consolas" pitchFamily="49" charset="0"/>
              </a:rPr>
              <a:t>		</a:t>
            </a:r>
            <a:r>
              <a:rPr lang="en-US" dirty="0" smtClean="0">
                <a:latin typeface="Consolas" pitchFamily="49" charset="0"/>
                <a:cs typeface="Consolas" pitchFamily="49" charset="0"/>
              </a:rPr>
              <a:t>set&lt;</a:t>
            </a:r>
            <a:r>
              <a:rPr lang="en-CA" dirty="0">
                <a:latin typeface="Consolas" pitchFamily="49" charset="0"/>
                <a:cs typeface="Consolas" pitchFamily="49" charset="0"/>
              </a:rPr>
              <a:t>Key</a:t>
            </a:r>
            <a:r>
              <a:rPr lang="en-US" dirty="0" smtClean="0">
                <a:latin typeface="Consolas" pitchFamily="49" charset="0"/>
                <a:cs typeface="Consolas" pitchFamily="49" charset="0"/>
              </a:rPr>
              <a:t>&gt;::</a:t>
            </a:r>
            <a:r>
              <a:rPr lang="en-US" dirty="0" err="1" smtClean="0">
                <a:latin typeface="Consolas" pitchFamily="49" charset="0"/>
                <a:cs typeface="Consolas" pitchFamily="49" charset="0"/>
              </a:rPr>
              <a:t>size_type</a:t>
            </a:r>
            <a:r>
              <a:rPr lang="en-US" dirty="0" smtClean="0">
                <a:latin typeface="Consolas" pitchFamily="49" charset="0"/>
                <a:cs typeface="Consolas" pitchFamily="49" charset="0"/>
              </a:rPr>
              <a:t>				</a:t>
            </a:r>
            <a:r>
              <a:rPr lang="en-US" dirty="0" err="1" smtClean="0">
                <a:latin typeface="Consolas" pitchFamily="49" charset="0"/>
                <a:cs typeface="Consolas" pitchFamily="49" charset="0"/>
              </a:rPr>
              <a:t>size_t</a:t>
            </a:r>
            <a:endParaRPr lang="en-US" dirty="0" smtClean="0">
              <a:latin typeface="Arial" charset="0"/>
              <a:cs typeface="Arial" charset="0"/>
            </a:endParaRPr>
          </a:p>
          <a:p>
            <a:pPr lvl="1" eaLnBrk="1" hangingPunct="1">
              <a:buNone/>
            </a:pPr>
            <a:r>
              <a:rPr lang="en-US" dirty="0" smtClean="0">
                <a:latin typeface="Consolas" pitchFamily="49" charset="0"/>
                <a:cs typeface="Consolas" pitchFamily="49" charset="0"/>
              </a:rPr>
              <a:t>		</a:t>
            </a:r>
            <a:r>
              <a:rPr lang="en-US" dirty="0" smtClean="0">
                <a:latin typeface="Consolas" pitchFamily="49" charset="0"/>
                <a:cs typeface="Consolas" pitchFamily="49" charset="0"/>
              </a:rPr>
              <a:t>set&lt;</a:t>
            </a:r>
            <a:r>
              <a:rPr lang="en-CA" dirty="0">
                <a:latin typeface="Consolas" pitchFamily="49" charset="0"/>
                <a:cs typeface="Consolas" pitchFamily="49" charset="0"/>
              </a:rPr>
              <a:t>Key</a:t>
            </a:r>
            <a:r>
              <a:rPr lang="en-US" dirty="0" smtClean="0">
                <a:latin typeface="Consolas" pitchFamily="49" charset="0"/>
                <a:cs typeface="Consolas" pitchFamily="49" charset="0"/>
              </a:rPr>
              <a:t>&gt;::</a:t>
            </a:r>
            <a:r>
              <a:rPr lang="en-CA" dirty="0" err="1" smtClean="0">
                <a:latin typeface="Consolas" pitchFamily="49" charset="0"/>
                <a:cs typeface="Consolas" pitchFamily="49" charset="0"/>
              </a:rPr>
              <a:t>difference_type</a:t>
            </a:r>
            <a:r>
              <a:rPr lang="en-US" dirty="0" smtClean="0">
                <a:latin typeface="Consolas" pitchFamily="49" charset="0"/>
                <a:cs typeface="Consolas" pitchFamily="49" charset="0"/>
              </a:rPr>
              <a:t>			</a:t>
            </a:r>
            <a:r>
              <a:rPr lang="en-US" dirty="0" err="1" smtClean="0">
                <a:latin typeface="Consolas" pitchFamily="49" charset="0"/>
                <a:cs typeface="Consolas" pitchFamily="49" charset="0"/>
              </a:rPr>
              <a:t>ptrdiff_t</a:t>
            </a:r>
            <a:endParaRPr lang="en-US" dirty="0" smtClean="0">
              <a:latin typeface="Consolas" pitchFamily="49" charset="0"/>
              <a:cs typeface="Consolas" pitchFamily="49" charset="0"/>
            </a:endParaRP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Priority Queues</a:t>
            </a:r>
            <a:endParaRPr lang="en-CA" dirty="0"/>
          </a:p>
        </p:txBody>
      </p:sp>
      <p:sp>
        <p:nvSpPr>
          <p:cNvPr id="3" name="Content Placeholder 2"/>
          <p:cNvSpPr>
            <a:spLocks noGrp="1"/>
          </p:cNvSpPr>
          <p:nvPr>
            <p:ph idx="1"/>
          </p:nvPr>
        </p:nvSpPr>
        <p:spPr>
          <a:xfrm>
            <a:off x="457200" y="1600200"/>
            <a:ext cx="8686800" cy="4525963"/>
          </a:xfrm>
        </p:spPr>
        <p:txBody>
          <a:bodyPr/>
          <a:lstStyle/>
          <a:p>
            <a:pPr>
              <a:buNone/>
            </a:pPr>
            <a:r>
              <a:rPr lang="en-CA" dirty="0" smtClean="0"/>
              <a:t>	The Standard Template Library has a priority queue classes:</a:t>
            </a:r>
          </a:p>
          <a:p>
            <a:pPr lvl="1">
              <a:buNone/>
            </a:pPr>
            <a:r>
              <a:rPr lang="en-CA" dirty="0" smtClean="0">
                <a:latin typeface="Consolas" pitchFamily="49" charset="0"/>
                <a:cs typeface="Consolas" pitchFamily="49" charset="0"/>
              </a:rPr>
              <a:t>		template &lt; typename T,</a:t>
            </a:r>
          </a:p>
          <a:p>
            <a:pPr lvl="1">
              <a:buNone/>
            </a:pPr>
            <a:r>
              <a:rPr lang="en-CA" dirty="0" smtClean="0">
                <a:latin typeface="Consolas" pitchFamily="49" charset="0"/>
                <a:cs typeface="Consolas" pitchFamily="49" charset="0"/>
              </a:rPr>
              <a:t>		           class Container = vector&lt;T&gt;,</a:t>
            </a:r>
          </a:p>
          <a:p>
            <a:pPr lvl="1">
              <a:buNone/>
            </a:pPr>
            <a:r>
              <a:rPr lang="en-CA" dirty="0" smtClean="0">
                <a:latin typeface="Consolas" pitchFamily="49" charset="0"/>
                <a:cs typeface="Consolas" pitchFamily="49" charset="0"/>
              </a:rPr>
              <a:t>		           class Compare</a:t>
            </a:r>
          </a:p>
          <a:p>
            <a:pPr lvl="1">
              <a:buNone/>
            </a:pPr>
            <a:r>
              <a:rPr lang="en-CA" dirty="0" smtClean="0">
                <a:latin typeface="Consolas" pitchFamily="49" charset="0"/>
                <a:cs typeface="Consolas" pitchFamily="49" charset="0"/>
              </a:rPr>
              <a:t>                  = less&lt; typename Container::</a:t>
            </a:r>
            <a:r>
              <a:rPr lang="en-CA" dirty="0" err="1" smtClean="0">
                <a:latin typeface="Consolas" pitchFamily="49" charset="0"/>
                <a:cs typeface="Consolas" pitchFamily="49" charset="0"/>
              </a:rPr>
              <a:t>value_type</a:t>
            </a:r>
            <a:r>
              <a:rPr lang="en-CA" dirty="0" smtClean="0">
                <a:latin typeface="Consolas" pitchFamily="49" charset="0"/>
                <a:cs typeface="Consolas" pitchFamily="49" charset="0"/>
              </a:rPr>
              <a:t>&gt; &gt;</a:t>
            </a:r>
          </a:p>
          <a:p>
            <a:pPr lvl="1">
              <a:buNone/>
            </a:pPr>
            <a:r>
              <a:rPr lang="en-CA" dirty="0" smtClean="0">
                <a:latin typeface="Consolas" pitchFamily="49" charset="0"/>
                <a:cs typeface="Consolas" pitchFamily="49" charset="0"/>
              </a:rPr>
              <a:t>		class </a:t>
            </a:r>
            <a:r>
              <a:rPr lang="en-CA" dirty="0" err="1" smtClean="0">
                <a:solidFill>
                  <a:srgbClr val="FF3399"/>
                </a:solidFill>
                <a:latin typeface="Consolas" pitchFamily="49" charset="0"/>
                <a:cs typeface="Consolas" pitchFamily="49" charset="0"/>
              </a:rPr>
              <a:t>priority_queue</a:t>
            </a:r>
            <a:r>
              <a:rPr lang="en-CA" dirty="0" smtClean="0">
                <a:latin typeface="Consolas" pitchFamily="49" charset="0"/>
                <a:cs typeface="Consolas" pitchFamily="49" charset="0"/>
              </a:rPr>
              <a:t>;</a:t>
            </a: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Hashed Containers</a:t>
            </a:r>
            <a:endParaRPr lang="en-CA" dirty="0"/>
          </a:p>
        </p:txBody>
      </p:sp>
      <p:sp>
        <p:nvSpPr>
          <p:cNvPr id="3" name="Content Placeholder 2"/>
          <p:cNvSpPr>
            <a:spLocks noGrp="1"/>
          </p:cNvSpPr>
          <p:nvPr>
            <p:ph idx="1"/>
          </p:nvPr>
        </p:nvSpPr>
        <p:spPr>
          <a:xfrm>
            <a:off x="457200" y="1600200"/>
            <a:ext cx="8686800" cy="4525963"/>
          </a:xfrm>
        </p:spPr>
        <p:txBody>
          <a:bodyPr/>
          <a:lstStyle/>
          <a:p>
            <a:pPr>
              <a:buNone/>
            </a:pPr>
            <a:r>
              <a:rPr lang="en-CA" dirty="0" smtClean="0"/>
              <a:t>	For containers are based on hashing:</a:t>
            </a:r>
          </a:p>
          <a:p>
            <a:pPr lvl="1">
              <a:buNone/>
            </a:pPr>
            <a:r>
              <a:rPr lang="en-CA" dirty="0" smtClean="0">
                <a:latin typeface="Consolas" pitchFamily="49" charset="0"/>
                <a:cs typeface="Consolas" pitchFamily="49" charset="0"/>
              </a:rPr>
              <a:t>		template &lt; typename </a:t>
            </a:r>
            <a:r>
              <a:rPr lang="en-CA" dirty="0">
                <a:latin typeface="Consolas" pitchFamily="49" charset="0"/>
                <a:cs typeface="Consolas" pitchFamily="49" charset="0"/>
              </a:rPr>
              <a:t>Key,</a:t>
            </a: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class Hash = </a:t>
            </a:r>
            <a:r>
              <a:rPr lang="en-CA" dirty="0">
                <a:latin typeface="Consolas" pitchFamily="49" charset="0"/>
                <a:cs typeface="Consolas" pitchFamily="49" charset="0"/>
              </a:rPr>
              <a:t>hash&lt;Key&gt;,</a:t>
            </a: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class </a:t>
            </a:r>
            <a:r>
              <a:rPr lang="en-CA" dirty="0" err="1" smtClean="0">
                <a:latin typeface="Consolas" pitchFamily="49" charset="0"/>
                <a:cs typeface="Consolas" pitchFamily="49" charset="0"/>
              </a:rPr>
              <a:t>Pred</a:t>
            </a:r>
            <a:r>
              <a:rPr lang="en-CA" dirty="0" smtClean="0">
                <a:latin typeface="Consolas" pitchFamily="49" charset="0"/>
                <a:cs typeface="Consolas" pitchFamily="49" charset="0"/>
              </a:rPr>
              <a:t> = </a:t>
            </a:r>
            <a:r>
              <a:rPr lang="en-CA" dirty="0" err="1">
                <a:latin typeface="Consolas" pitchFamily="49" charset="0"/>
                <a:cs typeface="Consolas" pitchFamily="49" charset="0"/>
              </a:rPr>
              <a:t>equal_to</a:t>
            </a:r>
            <a:r>
              <a:rPr lang="en-CA" dirty="0">
                <a:latin typeface="Consolas" pitchFamily="49" charset="0"/>
                <a:cs typeface="Consolas" pitchFamily="49" charset="0"/>
              </a:rPr>
              <a:t>&lt;Key&gt;,       </a:t>
            </a: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class </a:t>
            </a:r>
            <a:r>
              <a:rPr lang="en-CA" dirty="0" err="1" smtClean="0">
                <a:latin typeface="Consolas" pitchFamily="49" charset="0"/>
                <a:cs typeface="Consolas" pitchFamily="49" charset="0"/>
              </a:rPr>
              <a:t>Alloc</a:t>
            </a:r>
            <a:r>
              <a:rPr lang="en-CA" dirty="0" smtClean="0">
                <a:latin typeface="Consolas" pitchFamily="49" charset="0"/>
                <a:cs typeface="Consolas" pitchFamily="49" charset="0"/>
              </a:rPr>
              <a:t> = </a:t>
            </a:r>
            <a:r>
              <a:rPr lang="en-CA" dirty="0">
                <a:latin typeface="Consolas" pitchFamily="49" charset="0"/>
                <a:cs typeface="Consolas" pitchFamily="49" charset="0"/>
              </a:rPr>
              <a:t>allocator&lt;Key&gt;</a:t>
            </a: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&gt; class </a:t>
            </a:r>
            <a:r>
              <a:rPr lang="en-CA" dirty="0" err="1" smtClean="0">
                <a:solidFill>
                  <a:srgbClr val="FF3399"/>
                </a:solidFill>
                <a:latin typeface="Consolas" pitchFamily="49" charset="0"/>
                <a:cs typeface="Consolas" pitchFamily="49" charset="0"/>
              </a:rPr>
              <a:t>unordered_set</a:t>
            </a:r>
            <a:r>
              <a:rPr lang="en-CA" dirty="0" smtClean="0">
                <a:latin typeface="Consolas" pitchFamily="49" charset="0"/>
                <a:cs typeface="Consolas" pitchFamily="49" charset="0"/>
              </a:rPr>
              <a:t>;</a:t>
            </a:r>
          </a:p>
          <a:p>
            <a:pPr lvl="1">
              <a:buNone/>
            </a:pPr>
            <a:endParaRPr lang="en-CA" dirty="0" smtClean="0">
              <a:latin typeface="Consolas" pitchFamily="49" charset="0"/>
              <a:cs typeface="Consolas" pitchFamily="49" charset="0"/>
            </a:endParaRPr>
          </a:p>
          <a:p>
            <a:pPr lvl="1">
              <a:buNone/>
            </a:pP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template &lt; typename </a:t>
            </a:r>
            <a:r>
              <a:rPr lang="en-CA" dirty="0">
                <a:latin typeface="Consolas" pitchFamily="49" charset="0"/>
                <a:cs typeface="Consolas" pitchFamily="49" charset="0"/>
              </a:rPr>
              <a:t>Key,</a:t>
            </a: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class Hash = </a:t>
            </a:r>
            <a:r>
              <a:rPr lang="en-CA" dirty="0">
                <a:latin typeface="Consolas" pitchFamily="49" charset="0"/>
                <a:cs typeface="Consolas" pitchFamily="49" charset="0"/>
              </a:rPr>
              <a:t>hash&lt;Key&gt;,</a:t>
            </a: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class </a:t>
            </a:r>
            <a:r>
              <a:rPr lang="en-CA" dirty="0" err="1" smtClean="0">
                <a:latin typeface="Consolas" pitchFamily="49" charset="0"/>
                <a:cs typeface="Consolas" pitchFamily="49" charset="0"/>
              </a:rPr>
              <a:t>Pred</a:t>
            </a:r>
            <a:r>
              <a:rPr lang="en-CA" dirty="0" smtClean="0">
                <a:latin typeface="Consolas" pitchFamily="49" charset="0"/>
                <a:cs typeface="Consolas" pitchFamily="49" charset="0"/>
              </a:rPr>
              <a:t> = </a:t>
            </a:r>
            <a:r>
              <a:rPr lang="en-CA" dirty="0" err="1">
                <a:latin typeface="Consolas" pitchFamily="49" charset="0"/>
                <a:cs typeface="Consolas" pitchFamily="49" charset="0"/>
              </a:rPr>
              <a:t>equal_to</a:t>
            </a:r>
            <a:r>
              <a:rPr lang="en-CA" dirty="0">
                <a:latin typeface="Consolas" pitchFamily="49" charset="0"/>
                <a:cs typeface="Consolas" pitchFamily="49" charset="0"/>
              </a:rPr>
              <a:t>&lt;Key&gt;,       </a:t>
            </a: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class </a:t>
            </a:r>
            <a:r>
              <a:rPr lang="en-CA" dirty="0" err="1" smtClean="0">
                <a:latin typeface="Consolas" pitchFamily="49" charset="0"/>
                <a:cs typeface="Consolas" pitchFamily="49" charset="0"/>
              </a:rPr>
              <a:t>Alloc</a:t>
            </a:r>
            <a:r>
              <a:rPr lang="en-CA" dirty="0" smtClean="0">
                <a:latin typeface="Consolas" pitchFamily="49" charset="0"/>
                <a:cs typeface="Consolas" pitchFamily="49" charset="0"/>
              </a:rPr>
              <a:t> = </a:t>
            </a:r>
            <a:r>
              <a:rPr lang="en-CA" dirty="0">
                <a:latin typeface="Consolas" pitchFamily="49" charset="0"/>
                <a:cs typeface="Consolas" pitchFamily="49" charset="0"/>
              </a:rPr>
              <a:t>allocator&lt;Key&gt;</a:t>
            </a: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&gt; class </a:t>
            </a:r>
            <a:r>
              <a:rPr lang="en-CA" dirty="0" err="1" smtClean="0">
                <a:solidFill>
                  <a:srgbClr val="FF3399"/>
                </a:solidFill>
                <a:latin typeface="Consolas" pitchFamily="49" charset="0"/>
                <a:cs typeface="Consolas" pitchFamily="49" charset="0"/>
              </a:rPr>
              <a:t>unordered_multiset</a:t>
            </a:r>
            <a:r>
              <a:rPr lang="en-CA" dirty="0" smtClean="0">
                <a:latin typeface="Consolas" pitchFamily="49" charset="0"/>
                <a:cs typeface="Consolas" pitchFamily="49" charset="0"/>
              </a:rPr>
              <a:t>;</a:t>
            </a:r>
          </a:p>
          <a:p>
            <a:pPr lvl="1">
              <a:buNone/>
            </a:pPr>
            <a:endParaRPr lang="en-CA" dirty="0" smtClean="0">
              <a:latin typeface="Consolas" pitchFamily="49" charset="0"/>
              <a:cs typeface="Consolas" pitchFamily="49" charset="0"/>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Hashed Containers</a:t>
            </a:r>
            <a:endParaRPr lang="en-CA" dirty="0"/>
          </a:p>
        </p:txBody>
      </p:sp>
      <p:sp>
        <p:nvSpPr>
          <p:cNvPr id="3" name="Content Placeholder 2"/>
          <p:cNvSpPr>
            <a:spLocks noGrp="1"/>
          </p:cNvSpPr>
          <p:nvPr>
            <p:ph idx="1"/>
          </p:nvPr>
        </p:nvSpPr>
        <p:spPr>
          <a:xfrm>
            <a:off x="457200" y="1600200"/>
            <a:ext cx="8686800" cy="4525963"/>
          </a:xfrm>
        </p:spPr>
        <p:txBody>
          <a:bodyPr/>
          <a:lstStyle/>
          <a:p>
            <a:pPr>
              <a:buNone/>
            </a:pPr>
            <a:r>
              <a:rPr lang="en-CA" dirty="0" smtClean="0"/>
              <a:t>	For containers are based on hashing:</a:t>
            </a:r>
          </a:p>
          <a:p>
            <a:pPr lvl="1">
              <a:buNone/>
            </a:pPr>
            <a:r>
              <a:rPr lang="en-CA" dirty="0" smtClean="0">
                <a:latin typeface="Consolas" pitchFamily="49" charset="0"/>
                <a:cs typeface="Consolas" pitchFamily="49" charset="0"/>
              </a:rPr>
              <a:t>		template &lt; typename Key,</a:t>
            </a:r>
          </a:p>
          <a:p>
            <a:pPr lvl="1">
              <a:buNone/>
            </a:pPr>
            <a:r>
              <a:rPr lang="en-CA" dirty="0" smtClean="0">
                <a:latin typeface="Consolas" pitchFamily="49" charset="0"/>
                <a:cs typeface="Consolas" pitchFamily="49" charset="0"/>
              </a:rPr>
              <a:t>		           typename T,</a:t>
            </a:r>
          </a:p>
          <a:p>
            <a:pPr lvl="1">
              <a:buNone/>
            </a:pPr>
            <a:r>
              <a:rPr lang="en-CA" dirty="0" smtClean="0">
                <a:latin typeface="Consolas" pitchFamily="49" charset="0"/>
                <a:cs typeface="Consolas" pitchFamily="49" charset="0"/>
              </a:rPr>
              <a:t>		           class Hash = hash&lt;Key&gt;,</a:t>
            </a:r>
          </a:p>
          <a:p>
            <a:pPr lvl="1">
              <a:buNone/>
            </a:pPr>
            <a:r>
              <a:rPr lang="en-CA" dirty="0" smtClean="0">
                <a:latin typeface="Consolas" pitchFamily="49" charset="0"/>
                <a:cs typeface="Consolas" pitchFamily="49" charset="0"/>
              </a:rPr>
              <a:t>		           class </a:t>
            </a:r>
            <a:r>
              <a:rPr lang="en-CA" dirty="0" err="1" smtClean="0">
                <a:latin typeface="Consolas" pitchFamily="49" charset="0"/>
                <a:cs typeface="Consolas" pitchFamily="49" charset="0"/>
              </a:rPr>
              <a:t>Pred</a:t>
            </a:r>
            <a:r>
              <a:rPr lang="en-CA" dirty="0" smtClean="0">
                <a:latin typeface="Consolas" pitchFamily="49" charset="0"/>
                <a:cs typeface="Consolas" pitchFamily="49" charset="0"/>
              </a:rPr>
              <a:t> = </a:t>
            </a:r>
            <a:r>
              <a:rPr lang="en-CA" dirty="0" err="1" smtClean="0">
                <a:latin typeface="Consolas" pitchFamily="49" charset="0"/>
                <a:cs typeface="Consolas" pitchFamily="49" charset="0"/>
              </a:rPr>
              <a:t>equal_to</a:t>
            </a:r>
            <a:r>
              <a:rPr lang="en-CA" dirty="0" smtClean="0">
                <a:latin typeface="Consolas" pitchFamily="49" charset="0"/>
                <a:cs typeface="Consolas" pitchFamily="49" charset="0"/>
              </a:rPr>
              <a:t>&lt;Key&gt;,       </a:t>
            </a:r>
          </a:p>
          <a:p>
            <a:pPr lvl="1">
              <a:buNone/>
            </a:pPr>
            <a:r>
              <a:rPr lang="en-CA" dirty="0" smtClean="0">
                <a:latin typeface="Consolas" pitchFamily="49" charset="0"/>
                <a:cs typeface="Consolas" pitchFamily="49" charset="0"/>
              </a:rPr>
              <a:t>		           class </a:t>
            </a:r>
            <a:r>
              <a:rPr lang="en-CA" dirty="0" err="1" smtClean="0">
                <a:latin typeface="Consolas" pitchFamily="49" charset="0"/>
                <a:cs typeface="Consolas" pitchFamily="49" charset="0"/>
              </a:rPr>
              <a:t>Alloc</a:t>
            </a:r>
            <a:r>
              <a:rPr lang="en-CA" dirty="0" smtClean="0">
                <a:latin typeface="Consolas" pitchFamily="49" charset="0"/>
                <a:cs typeface="Consolas" pitchFamily="49" charset="0"/>
              </a:rPr>
              <a:t> = allocator&lt; pair&lt;const Key, T&gt; &gt;</a:t>
            </a:r>
          </a:p>
          <a:p>
            <a:pPr lvl="1">
              <a:buNone/>
            </a:pPr>
            <a:r>
              <a:rPr lang="en-CA" dirty="0" smtClean="0">
                <a:latin typeface="Consolas" pitchFamily="49" charset="0"/>
                <a:cs typeface="Consolas" pitchFamily="49" charset="0"/>
              </a:rPr>
              <a:t>		&gt; class </a:t>
            </a:r>
            <a:r>
              <a:rPr lang="en-CA" dirty="0" err="1" smtClean="0">
                <a:solidFill>
                  <a:srgbClr val="FF3399"/>
                </a:solidFill>
                <a:latin typeface="Consolas" pitchFamily="49" charset="0"/>
                <a:cs typeface="Consolas" pitchFamily="49" charset="0"/>
              </a:rPr>
              <a:t>unordered_set</a:t>
            </a:r>
            <a:r>
              <a:rPr lang="en-CA" dirty="0" smtClean="0">
                <a:latin typeface="Consolas" pitchFamily="49" charset="0"/>
                <a:cs typeface="Consolas" pitchFamily="49" charset="0"/>
              </a:rPr>
              <a:t>;</a:t>
            </a:r>
          </a:p>
          <a:p>
            <a:pPr lvl="1">
              <a:buNone/>
            </a:pPr>
            <a:endParaRPr lang="en-CA" dirty="0" smtClean="0">
              <a:latin typeface="Consolas" pitchFamily="49" charset="0"/>
              <a:cs typeface="Consolas" pitchFamily="49" charset="0"/>
            </a:endParaRPr>
          </a:p>
          <a:p>
            <a:pPr lvl="1">
              <a:buNone/>
            </a:pPr>
            <a:r>
              <a:rPr lang="en-CA" dirty="0" smtClean="0">
                <a:latin typeface="Consolas" pitchFamily="49" charset="0"/>
                <a:cs typeface="Consolas" pitchFamily="49" charset="0"/>
              </a:rPr>
              <a:t>		template &lt; typename Key,</a:t>
            </a:r>
          </a:p>
          <a:p>
            <a:pPr lvl="1">
              <a:buNone/>
            </a:pPr>
            <a:r>
              <a:rPr lang="en-CA" dirty="0" smtClean="0">
                <a:latin typeface="Consolas" pitchFamily="49" charset="0"/>
                <a:cs typeface="Consolas" pitchFamily="49" charset="0"/>
              </a:rPr>
              <a:t>		           typename T,</a:t>
            </a:r>
          </a:p>
          <a:p>
            <a:pPr lvl="1">
              <a:buNone/>
            </a:pPr>
            <a:r>
              <a:rPr lang="en-CA" dirty="0" smtClean="0">
                <a:latin typeface="Consolas" pitchFamily="49" charset="0"/>
                <a:cs typeface="Consolas" pitchFamily="49" charset="0"/>
              </a:rPr>
              <a:t>		           class Hash = hash&lt;Key&gt;,</a:t>
            </a:r>
          </a:p>
          <a:p>
            <a:pPr lvl="1">
              <a:buNone/>
            </a:pPr>
            <a:r>
              <a:rPr lang="en-CA" dirty="0" smtClean="0">
                <a:latin typeface="Consolas" pitchFamily="49" charset="0"/>
                <a:cs typeface="Consolas" pitchFamily="49" charset="0"/>
              </a:rPr>
              <a:t>		           class </a:t>
            </a:r>
            <a:r>
              <a:rPr lang="en-CA" dirty="0" err="1" smtClean="0">
                <a:latin typeface="Consolas" pitchFamily="49" charset="0"/>
                <a:cs typeface="Consolas" pitchFamily="49" charset="0"/>
              </a:rPr>
              <a:t>Pred</a:t>
            </a:r>
            <a:r>
              <a:rPr lang="en-CA" dirty="0" smtClean="0">
                <a:latin typeface="Consolas" pitchFamily="49" charset="0"/>
                <a:cs typeface="Consolas" pitchFamily="49" charset="0"/>
              </a:rPr>
              <a:t> = </a:t>
            </a:r>
            <a:r>
              <a:rPr lang="en-CA" dirty="0" err="1" smtClean="0">
                <a:latin typeface="Consolas" pitchFamily="49" charset="0"/>
                <a:cs typeface="Consolas" pitchFamily="49" charset="0"/>
              </a:rPr>
              <a:t>equal_to</a:t>
            </a:r>
            <a:r>
              <a:rPr lang="en-CA" dirty="0" smtClean="0">
                <a:latin typeface="Consolas" pitchFamily="49" charset="0"/>
                <a:cs typeface="Consolas" pitchFamily="49" charset="0"/>
              </a:rPr>
              <a:t>&lt;Key&gt;,       </a:t>
            </a:r>
          </a:p>
          <a:p>
            <a:pPr lvl="1">
              <a:buNone/>
            </a:pPr>
            <a:r>
              <a:rPr lang="en-CA" dirty="0" smtClean="0">
                <a:latin typeface="Consolas" pitchFamily="49" charset="0"/>
                <a:cs typeface="Consolas" pitchFamily="49" charset="0"/>
              </a:rPr>
              <a:t>		           class </a:t>
            </a:r>
            <a:r>
              <a:rPr lang="en-CA" dirty="0" err="1" smtClean="0">
                <a:latin typeface="Consolas" pitchFamily="49" charset="0"/>
                <a:cs typeface="Consolas" pitchFamily="49" charset="0"/>
              </a:rPr>
              <a:t>Alloc</a:t>
            </a:r>
            <a:r>
              <a:rPr lang="en-CA" dirty="0" smtClean="0">
                <a:latin typeface="Consolas" pitchFamily="49" charset="0"/>
                <a:cs typeface="Consolas" pitchFamily="49" charset="0"/>
              </a:rPr>
              <a:t> = allocator&lt; pair&lt;const Key, T&gt; &gt;</a:t>
            </a:r>
          </a:p>
          <a:p>
            <a:pPr lvl="1">
              <a:buNone/>
            </a:pPr>
            <a:r>
              <a:rPr lang="en-CA" dirty="0" smtClean="0">
                <a:latin typeface="Consolas" pitchFamily="49" charset="0"/>
                <a:cs typeface="Consolas" pitchFamily="49" charset="0"/>
              </a:rPr>
              <a:t>		&gt; class </a:t>
            </a:r>
            <a:r>
              <a:rPr lang="en-CA" dirty="0" err="1" smtClean="0">
                <a:solidFill>
                  <a:srgbClr val="FF3399"/>
                </a:solidFill>
                <a:latin typeface="Consolas" pitchFamily="49" charset="0"/>
                <a:cs typeface="Consolas" pitchFamily="49" charset="0"/>
              </a:rPr>
              <a:t>unordered_multiset</a:t>
            </a:r>
            <a:r>
              <a:rPr lang="en-CA" dirty="0" smtClean="0">
                <a:latin typeface="Consolas" pitchFamily="49" charset="0"/>
                <a:cs typeface="Consolas" pitchFamily="49" charset="0"/>
              </a:rPr>
              <a:t>;</a:t>
            </a:r>
          </a:p>
          <a:p>
            <a:pPr lvl="1">
              <a:buNone/>
            </a:pPr>
            <a:endParaRPr lang="en-CA" dirty="0" smtClean="0">
              <a:latin typeface="Consolas" pitchFamily="49" charset="0"/>
              <a:cs typeface="Consolas" pitchFamily="49" charset="0"/>
            </a:endParaRP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CA" dirty="0" err="1" smtClean="0">
                <a:latin typeface="Consolas" pitchFamily="49" charset="0"/>
                <a:cs typeface="Consolas" pitchFamily="49" charset="0"/>
              </a:rPr>
              <a:t>unordered_set</a:t>
            </a:r>
            <a:r>
              <a:rPr lang="en-CA" dirty="0" smtClean="0">
                <a:latin typeface="Consolas" pitchFamily="49" charset="0"/>
                <a:cs typeface="Consolas" pitchFamily="49" charset="0"/>
              </a:rPr>
              <a:t>&lt;Key&gt;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p:txBody>
          <a:bodyPr/>
          <a:lstStyle/>
          <a:p>
            <a:pPr eaLnBrk="1" hangingPunct="1">
              <a:buFont typeface="Arial" charset="0"/>
              <a:buNone/>
            </a:pPr>
            <a:r>
              <a:rPr lang="en-US" dirty="0" smtClean="0">
                <a:latin typeface="Arial" charset="0"/>
                <a:cs typeface="Arial" charset="0"/>
              </a:rPr>
              <a:t>	This is </a:t>
            </a:r>
            <a:r>
              <a:rPr lang="en-US" dirty="0" smtClean="0">
                <a:latin typeface="Arial" charset="0"/>
                <a:cs typeface="Arial" charset="0"/>
              </a:rPr>
              <a:t>a simple container with unordered elements</a:t>
            </a:r>
            <a:endParaRPr lang="en-US" dirty="0" smtClean="0">
              <a:latin typeface="Arial" charset="0"/>
              <a:cs typeface="Arial" charset="0"/>
            </a:endParaRPr>
          </a:p>
          <a:p>
            <a:pPr lvl="1" eaLnBrk="1" hangingPunct="1"/>
            <a:r>
              <a:rPr lang="en-US" dirty="0" smtClean="0">
                <a:latin typeface="Arial" charset="0"/>
                <a:cs typeface="Arial" charset="0"/>
              </a:rPr>
              <a:t>Random </a:t>
            </a:r>
            <a:r>
              <a:rPr lang="en-US" dirty="0" smtClean="0">
                <a:latin typeface="Arial" charset="0"/>
                <a:cs typeface="Arial" charset="0"/>
              </a:rPr>
              <a:t>access is </a:t>
            </a:r>
            <a:r>
              <a:rPr lang="en-US" dirty="0" smtClean="0">
                <a:latin typeface="Symbol" pitchFamily="18" charset="2"/>
                <a:cs typeface="Arial" charset="0"/>
              </a:rPr>
              <a:t>Q</a:t>
            </a:r>
            <a:r>
              <a:rPr lang="en-US" dirty="0" smtClean="0">
                <a:latin typeface="Times New Roman" pitchFamily="18" charset="0"/>
                <a:cs typeface="Times New Roman" pitchFamily="18" charset="0"/>
              </a:rPr>
              <a:t>(1)</a:t>
            </a:r>
          </a:p>
          <a:p>
            <a:pPr eaLnBrk="1" hangingPunct="1">
              <a:buNone/>
            </a:pPr>
            <a:r>
              <a:rPr lang="en-US" dirty="0" smtClean="0">
                <a:latin typeface="Arial" charset="0"/>
                <a:cs typeface="Arial" charset="0"/>
              </a:rPr>
              <a:t>	</a:t>
            </a:r>
            <a:r>
              <a:rPr lang="en-US" dirty="0" smtClean="0">
                <a:latin typeface="Arial" charset="0"/>
                <a:cs typeface="Arial" charset="0"/>
              </a:rPr>
              <a:t>The elements stored are unique</a:t>
            </a:r>
            <a:endParaRPr lang="en-US" dirty="0" smtClean="0">
              <a:latin typeface="Arial" charset="0"/>
              <a:cs typeface="Arial" charset="0"/>
            </a:endParaRPr>
          </a:p>
          <a:p>
            <a:pPr eaLnBrk="1" hangingPunct="1">
              <a:buNone/>
            </a:pPr>
            <a:r>
              <a:rPr lang="en-US" dirty="0" smtClean="0">
                <a:latin typeface="Arial" charset="0"/>
                <a:cs typeface="Arial" charset="0"/>
              </a:rPr>
              <a:t>	The user can specify the method of allocation</a:t>
            </a:r>
          </a:p>
          <a:p>
            <a:pPr lvl="1" eaLnBrk="1" hangingPunct="1"/>
            <a:endParaRPr lang="en-US" dirty="0" smtClean="0">
              <a:latin typeface="Arial" charset="0"/>
              <a:cs typeface="Arial" charset="0"/>
            </a:endParaRPr>
          </a:p>
        </p:txBody>
      </p:sp>
    </p:spTree>
    <p:extLst>
      <p:ext uri="{BB962C8B-B14F-4D97-AF65-F5344CB8AC3E}">
        <p14:creationId xmlns:p14="http://schemas.microsoft.com/office/powerpoint/2010/main" val="330380711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CA" dirty="0" err="1">
                <a:latin typeface="Consolas" pitchFamily="49" charset="0"/>
                <a:cs typeface="Consolas" pitchFamily="49" charset="0"/>
              </a:rPr>
              <a:t>unordered_set</a:t>
            </a:r>
            <a:r>
              <a:rPr lang="en-CA" dirty="0">
                <a:latin typeface="Consolas" pitchFamily="49" charset="0"/>
                <a:cs typeface="Consolas" pitchFamily="49" charset="0"/>
              </a:rPr>
              <a:t>&lt;Key&gt;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p:txBody>
          <a:bodyPr/>
          <a:lstStyle/>
          <a:p>
            <a:pPr eaLnBrk="1" hangingPunct="1">
              <a:buFont typeface="Arial" charset="0"/>
              <a:buNone/>
            </a:pPr>
            <a:r>
              <a:rPr lang="en-US" dirty="0" smtClean="0">
                <a:latin typeface="Arial" charset="0"/>
                <a:cs typeface="Arial" charset="0"/>
              </a:rPr>
              <a:t>	To make return types more standard, the C++ STL defines specific  member types associated with each class:</a:t>
            </a:r>
          </a:p>
          <a:p>
            <a:pPr lvl="1" eaLnBrk="1" hangingPunct="1">
              <a:buNone/>
            </a:pPr>
            <a:r>
              <a:rPr lang="en-US" dirty="0" smtClean="0">
                <a:latin typeface="Arial" charset="0"/>
                <a:cs typeface="Arial" charset="0"/>
              </a:rPr>
              <a:t>		</a:t>
            </a:r>
            <a:r>
              <a:rPr lang="en-US" dirty="0" err="1" smtClean="0">
                <a:latin typeface="Consolas" pitchFamily="49" charset="0"/>
                <a:cs typeface="Consolas" pitchFamily="49" charset="0"/>
              </a:rPr>
              <a:t>key_type</a:t>
            </a:r>
            <a:r>
              <a:rPr lang="en-US" dirty="0" smtClean="0">
                <a:latin typeface="Consolas" pitchFamily="49" charset="0"/>
                <a:cs typeface="Consolas" pitchFamily="49" charset="0"/>
              </a:rPr>
              <a:t>			</a:t>
            </a:r>
            <a:r>
              <a:rPr lang="en-US" dirty="0" smtClean="0">
                <a:latin typeface="Consolas" pitchFamily="49" charset="0"/>
                <a:cs typeface="Consolas" pitchFamily="49" charset="0"/>
              </a:rPr>
              <a:t>Key</a:t>
            </a:r>
            <a:br>
              <a:rPr lang="en-US" dirty="0" smtClean="0">
                <a:latin typeface="Consolas" pitchFamily="49" charset="0"/>
                <a:cs typeface="Consolas" pitchFamily="49" charset="0"/>
              </a:rPr>
            </a:br>
            <a:r>
              <a:rPr lang="en-US" dirty="0" smtClean="0">
                <a:latin typeface="Consolas" pitchFamily="49" charset="0"/>
                <a:cs typeface="Consolas" pitchFamily="49" charset="0"/>
              </a:rPr>
              <a:t>	</a:t>
            </a:r>
            <a:r>
              <a:rPr lang="en-US" dirty="0" err="1" smtClean="0">
                <a:latin typeface="Consolas" pitchFamily="49" charset="0"/>
                <a:cs typeface="Consolas" pitchFamily="49" charset="0"/>
              </a:rPr>
              <a:t>value_type</a:t>
            </a:r>
            <a:r>
              <a:rPr lang="en-US" dirty="0" smtClean="0">
                <a:latin typeface="Consolas" pitchFamily="49" charset="0"/>
                <a:cs typeface="Consolas" pitchFamily="49" charset="0"/>
              </a:rPr>
              <a:t>			Key</a:t>
            </a:r>
            <a:br>
              <a:rPr lang="en-US" dirty="0" smtClean="0">
                <a:latin typeface="Consolas" pitchFamily="49" charset="0"/>
                <a:cs typeface="Consolas" pitchFamily="49" charset="0"/>
              </a:rPr>
            </a:br>
            <a:r>
              <a:rPr lang="en-US" dirty="0" smtClean="0">
                <a:latin typeface="Consolas" pitchFamily="49" charset="0"/>
                <a:cs typeface="Consolas" pitchFamily="49" charset="0"/>
              </a:rPr>
              <a:t>	hasher				hash&lt;Key&gt;</a:t>
            </a:r>
            <a:br>
              <a:rPr lang="en-US" dirty="0" smtClean="0">
                <a:latin typeface="Consolas" pitchFamily="49" charset="0"/>
                <a:cs typeface="Consolas" pitchFamily="49" charset="0"/>
              </a:rPr>
            </a:br>
            <a:r>
              <a:rPr lang="en-US" dirty="0" smtClean="0">
                <a:latin typeface="Consolas" pitchFamily="49" charset="0"/>
                <a:cs typeface="Consolas" pitchFamily="49" charset="0"/>
              </a:rPr>
              <a:t>	</a:t>
            </a:r>
            <a:r>
              <a:rPr lang="en-US" dirty="0" err="1" smtClean="0">
                <a:latin typeface="Consolas" pitchFamily="49" charset="0"/>
                <a:cs typeface="Consolas" pitchFamily="49" charset="0"/>
              </a:rPr>
              <a:t>key_equal</a:t>
            </a:r>
            <a:r>
              <a:rPr lang="en-US" dirty="0" smtClean="0">
                <a:latin typeface="Consolas" pitchFamily="49" charset="0"/>
                <a:cs typeface="Consolas" pitchFamily="49" charset="0"/>
              </a:rPr>
              <a:t>			</a:t>
            </a:r>
            <a:r>
              <a:rPr lang="en-US" dirty="0" err="1" smtClean="0">
                <a:latin typeface="Consolas" pitchFamily="49" charset="0"/>
                <a:cs typeface="Consolas" pitchFamily="49" charset="0"/>
              </a:rPr>
              <a:t>equal_to</a:t>
            </a:r>
            <a:r>
              <a:rPr lang="en-US" dirty="0" smtClean="0">
                <a:latin typeface="Consolas" pitchFamily="49" charset="0"/>
                <a:cs typeface="Consolas" pitchFamily="49" charset="0"/>
              </a:rPr>
              <a:t>&lt;Key&gt;</a:t>
            </a:r>
            <a:br>
              <a:rPr lang="en-US" dirty="0" smtClean="0">
                <a:latin typeface="Consolas" pitchFamily="49" charset="0"/>
                <a:cs typeface="Consolas" pitchFamily="49" charset="0"/>
              </a:rPr>
            </a:br>
            <a:r>
              <a:rPr lang="en-US" dirty="0" smtClean="0">
                <a:latin typeface="Consolas" pitchFamily="49" charset="0"/>
                <a:cs typeface="Consolas" pitchFamily="49" charset="0"/>
              </a:rPr>
              <a:t>	reference</a:t>
            </a:r>
            <a:r>
              <a:rPr lang="en-US" dirty="0" smtClean="0">
                <a:latin typeface="Consolas" pitchFamily="49" charset="0"/>
                <a:cs typeface="Consolas" pitchFamily="49" charset="0"/>
              </a:rPr>
              <a:t>			</a:t>
            </a:r>
            <a:r>
              <a:rPr lang="en-US" dirty="0" smtClean="0">
                <a:latin typeface="Consolas" pitchFamily="49" charset="0"/>
                <a:cs typeface="Consolas" pitchFamily="49" charset="0"/>
              </a:rPr>
              <a:t>Key &amp;</a:t>
            </a:r>
            <a:br>
              <a:rPr lang="en-US" dirty="0" smtClean="0">
                <a:latin typeface="Consolas" pitchFamily="49" charset="0"/>
                <a:cs typeface="Consolas" pitchFamily="49" charset="0"/>
              </a:rPr>
            </a:br>
            <a:r>
              <a:rPr lang="en-US" dirty="0" smtClean="0">
                <a:latin typeface="Consolas" pitchFamily="49" charset="0"/>
                <a:cs typeface="Consolas" pitchFamily="49" charset="0"/>
              </a:rPr>
              <a:t>	</a:t>
            </a:r>
            <a:r>
              <a:rPr lang="en-US" dirty="0" err="1" smtClean="0">
                <a:latin typeface="Consolas" pitchFamily="49" charset="0"/>
                <a:cs typeface="Consolas" pitchFamily="49" charset="0"/>
              </a:rPr>
              <a:t>const_reference</a:t>
            </a:r>
            <a:r>
              <a:rPr lang="en-US" dirty="0" smtClean="0">
                <a:latin typeface="Consolas" pitchFamily="49" charset="0"/>
                <a:cs typeface="Consolas" pitchFamily="49" charset="0"/>
              </a:rPr>
              <a:t>		</a:t>
            </a:r>
            <a:r>
              <a:rPr lang="en-US" dirty="0" smtClean="0">
                <a:latin typeface="Consolas" pitchFamily="49" charset="0"/>
                <a:cs typeface="Consolas" pitchFamily="49" charset="0"/>
              </a:rPr>
              <a:t>Key </a:t>
            </a:r>
            <a:r>
              <a:rPr lang="en-US" dirty="0" err="1" smtClean="0">
                <a:latin typeface="Consolas" pitchFamily="49" charset="0"/>
                <a:cs typeface="Consolas" pitchFamily="49" charset="0"/>
              </a:rPr>
              <a:t>const</a:t>
            </a:r>
            <a:r>
              <a:rPr lang="en-US" dirty="0" smtClean="0">
                <a:latin typeface="Consolas" pitchFamily="49" charset="0"/>
                <a:cs typeface="Consolas" pitchFamily="49" charset="0"/>
              </a:rPr>
              <a:t> </a:t>
            </a:r>
            <a:r>
              <a:rPr lang="en-US" dirty="0" smtClean="0">
                <a:latin typeface="Consolas" pitchFamily="49" charset="0"/>
                <a:cs typeface="Consolas" pitchFamily="49" charset="0"/>
              </a:rPr>
              <a:t>&amp;</a:t>
            </a:r>
            <a:br>
              <a:rPr lang="en-US" dirty="0" smtClean="0">
                <a:latin typeface="Consolas" pitchFamily="49" charset="0"/>
                <a:cs typeface="Consolas" pitchFamily="49" charset="0"/>
              </a:rPr>
            </a:br>
            <a:r>
              <a:rPr lang="en-US" dirty="0" smtClean="0">
                <a:latin typeface="Consolas" pitchFamily="49" charset="0"/>
                <a:cs typeface="Consolas" pitchFamily="49" charset="0"/>
              </a:rPr>
              <a:t>	</a:t>
            </a:r>
            <a:r>
              <a:rPr lang="en-US" dirty="0" smtClean="0">
                <a:latin typeface="Consolas" pitchFamily="49" charset="0"/>
                <a:cs typeface="Consolas" pitchFamily="49" charset="0"/>
              </a:rPr>
              <a:t>pointer</a:t>
            </a:r>
            <a:r>
              <a:rPr lang="en-US" dirty="0" smtClean="0">
                <a:latin typeface="Consolas" pitchFamily="49" charset="0"/>
                <a:cs typeface="Consolas" pitchFamily="49" charset="0"/>
              </a:rPr>
              <a:t>			</a:t>
            </a:r>
            <a:r>
              <a:rPr lang="en-US" dirty="0" smtClean="0">
                <a:latin typeface="Consolas" pitchFamily="49" charset="0"/>
                <a:cs typeface="Consolas" pitchFamily="49" charset="0"/>
              </a:rPr>
              <a:t>	Key *</a:t>
            </a:r>
            <a:br>
              <a:rPr lang="en-US" dirty="0" smtClean="0">
                <a:latin typeface="Consolas" pitchFamily="49" charset="0"/>
                <a:cs typeface="Consolas" pitchFamily="49" charset="0"/>
              </a:rPr>
            </a:br>
            <a:r>
              <a:rPr lang="en-US" dirty="0" smtClean="0">
                <a:latin typeface="Consolas" pitchFamily="49" charset="0"/>
                <a:cs typeface="Consolas" pitchFamily="49" charset="0"/>
              </a:rPr>
              <a:t>	</a:t>
            </a:r>
            <a:r>
              <a:rPr lang="en-US" dirty="0" err="1" smtClean="0">
                <a:latin typeface="Consolas" pitchFamily="49" charset="0"/>
                <a:cs typeface="Consolas" pitchFamily="49" charset="0"/>
              </a:rPr>
              <a:t>const_pointer</a:t>
            </a:r>
            <a:r>
              <a:rPr lang="en-US" dirty="0" smtClean="0">
                <a:latin typeface="Consolas" pitchFamily="49" charset="0"/>
                <a:cs typeface="Consolas" pitchFamily="49" charset="0"/>
              </a:rPr>
              <a:t>		</a:t>
            </a:r>
            <a:r>
              <a:rPr lang="en-US" dirty="0" smtClean="0">
                <a:latin typeface="Consolas" pitchFamily="49" charset="0"/>
                <a:cs typeface="Consolas" pitchFamily="49" charset="0"/>
              </a:rPr>
              <a:t>	Key </a:t>
            </a:r>
            <a:r>
              <a:rPr lang="en-US" dirty="0" err="1" smtClean="0">
                <a:latin typeface="Consolas" pitchFamily="49" charset="0"/>
                <a:cs typeface="Consolas" pitchFamily="49" charset="0"/>
              </a:rPr>
              <a:t>const</a:t>
            </a:r>
            <a:r>
              <a:rPr lang="en-US" dirty="0" smtClean="0">
                <a:latin typeface="Consolas" pitchFamily="49" charset="0"/>
                <a:cs typeface="Consolas" pitchFamily="49" charset="0"/>
              </a:rPr>
              <a:t> </a:t>
            </a:r>
            <a:r>
              <a:rPr lang="en-US" dirty="0" smtClean="0">
                <a:latin typeface="Consolas" pitchFamily="49" charset="0"/>
                <a:cs typeface="Consolas" pitchFamily="49" charset="0"/>
              </a:rPr>
              <a:t>*</a:t>
            </a:r>
            <a:br>
              <a:rPr lang="en-US" dirty="0" smtClean="0">
                <a:latin typeface="Consolas" pitchFamily="49" charset="0"/>
                <a:cs typeface="Consolas" pitchFamily="49" charset="0"/>
              </a:rPr>
            </a:br>
            <a:r>
              <a:rPr lang="en-US" dirty="0" smtClean="0">
                <a:latin typeface="Consolas" pitchFamily="49" charset="0"/>
                <a:cs typeface="Consolas" pitchFamily="49" charset="0"/>
              </a:rPr>
              <a:t>	iterator</a:t>
            </a:r>
            <a:br>
              <a:rPr lang="en-US" dirty="0" smtClean="0">
                <a:latin typeface="Consolas" pitchFamily="49" charset="0"/>
                <a:cs typeface="Consolas" pitchFamily="49" charset="0"/>
              </a:rPr>
            </a:br>
            <a:r>
              <a:rPr lang="en-US" dirty="0" smtClean="0">
                <a:latin typeface="Consolas" pitchFamily="49" charset="0"/>
                <a:cs typeface="Consolas" pitchFamily="49" charset="0"/>
              </a:rPr>
              <a:t>	</a:t>
            </a:r>
            <a:r>
              <a:rPr lang="en-US" dirty="0" err="1" smtClean="0">
                <a:latin typeface="Consolas" pitchFamily="49" charset="0"/>
                <a:cs typeface="Consolas" pitchFamily="49" charset="0"/>
              </a:rPr>
              <a:t>const_iterator</a:t>
            </a:r>
            <a:r>
              <a:rPr lang="en-US" dirty="0" smtClean="0">
                <a:latin typeface="Consolas" pitchFamily="49" charset="0"/>
                <a:cs typeface="Consolas" pitchFamily="49" charset="0"/>
              </a:rPr>
              <a:t/>
            </a:r>
            <a:br>
              <a:rPr lang="en-US" dirty="0" smtClean="0">
                <a:latin typeface="Consolas" pitchFamily="49" charset="0"/>
                <a:cs typeface="Consolas" pitchFamily="49" charset="0"/>
              </a:rPr>
            </a:br>
            <a:r>
              <a:rPr lang="en-US" dirty="0" smtClean="0">
                <a:solidFill>
                  <a:srgbClr val="FF0000"/>
                </a:solidFill>
                <a:latin typeface="Consolas" pitchFamily="49" charset="0"/>
                <a:cs typeface="Consolas" pitchFamily="49" charset="0"/>
              </a:rPr>
              <a:t>	</a:t>
            </a:r>
            <a:r>
              <a:rPr lang="en-US" dirty="0" err="1" smtClean="0">
                <a:solidFill>
                  <a:srgbClr val="FF0000"/>
                </a:solidFill>
                <a:latin typeface="Consolas" pitchFamily="49" charset="0"/>
                <a:cs typeface="Consolas" pitchFamily="49" charset="0"/>
              </a:rPr>
              <a:t>local_iterator</a:t>
            </a:r>
            <a:r>
              <a:rPr lang="en-US" dirty="0" smtClean="0">
                <a:solidFill>
                  <a:srgbClr val="FF0000"/>
                </a:solidFill>
                <a:latin typeface="Consolas" pitchFamily="49" charset="0"/>
                <a:cs typeface="Consolas" pitchFamily="49" charset="0"/>
              </a:rPr>
              <a:t/>
            </a:r>
            <a:br>
              <a:rPr lang="en-US" dirty="0" smtClean="0">
                <a:solidFill>
                  <a:srgbClr val="FF0000"/>
                </a:solidFill>
                <a:latin typeface="Consolas" pitchFamily="49" charset="0"/>
                <a:cs typeface="Consolas" pitchFamily="49" charset="0"/>
              </a:rPr>
            </a:br>
            <a:r>
              <a:rPr lang="en-US" dirty="0" smtClean="0">
                <a:solidFill>
                  <a:srgbClr val="FF0000"/>
                </a:solidFill>
                <a:latin typeface="Consolas" pitchFamily="49" charset="0"/>
                <a:cs typeface="Consolas" pitchFamily="49" charset="0"/>
              </a:rPr>
              <a:t>	</a:t>
            </a:r>
            <a:r>
              <a:rPr lang="en-US" dirty="0" err="1" smtClean="0">
                <a:solidFill>
                  <a:srgbClr val="FF0000"/>
                </a:solidFill>
                <a:latin typeface="Consolas" pitchFamily="49" charset="0"/>
                <a:cs typeface="Consolas" pitchFamily="49" charset="0"/>
              </a:rPr>
              <a:t>const_local_iterator</a:t>
            </a:r>
            <a:r>
              <a:rPr lang="en-US" dirty="0" smtClean="0">
                <a:solidFill>
                  <a:srgbClr val="FF0000"/>
                </a:solidFill>
                <a:latin typeface="Consolas" pitchFamily="49" charset="0"/>
                <a:cs typeface="Consolas" pitchFamily="49" charset="0"/>
              </a:rPr>
              <a:t/>
            </a:r>
            <a:br>
              <a:rPr lang="en-US" dirty="0" smtClean="0">
                <a:solidFill>
                  <a:srgbClr val="FF0000"/>
                </a:solidFill>
                <a:latin typeface="Consolas" pitchFamily="49" charset="0"/>
                <a:cs typeface="Consolas" pitchFamily="49" charset="0"/>
              </a:rPr>
            </a:br>
            <a:r>
              <a:rPr lang="en-US" dirty="0" smtClean="0">
                <a:latin typeface="Consolas" pitchFamily="49" charset="0"/>
                <a:cs typeface="Consolas" pitchFamily="49" charset="0"/>
              </a:rPr>
              <a:t>	</a:t>
            </a:r>
            <a:r>
              <a:rPr lang="en-CA" dirty="0" err="1" smtClean="0">
                <a:latin typeface="Consolas" pitchFamily="49" charset="0"/>
                <a:cs typeface="Consolas" pitchFamily="49" charset="0"/>
              </a:rPr>
              <a:t>allocator_type</a:t>
            </a:r>
            <a:r>
              <a:rPr lang="en-CA" dirty="0" smtClean="0">
                <a:latin typeface="Consolas" pitchFamily="49" charset="0"/>
                <a:cs typeface="Consolas" pitchFamily="49" charset="0"/>
              </a:rPr>
              <a:t>		</a:t>
            </a:r>
            <a:r>
              <a:rPr lang="en-CA" dirty="0" smtClean="0">
                <a:latin typeface="Consolas" pitchFamily="49" charset="0"/>
                <a:cs typeface="Consolas" pitchFamily="49" charset="0"/>
              </a:rPr>
              <a:t>	allocate&lt;</a:t>
            </a:r>
            <a:r>
              <a:rPr lang="en-CA" dirty="0" err="1" smtClean="0">
                <a:latin typeface="Consolas" pitchFamily="49" charset="0"/>
                <a:cs typeface="Consolas" pitchFamily="49" charset="0"/>
              </a:rPr>
              <a:t>value_type</a:t>
            </a:r>
            <a:r>
              <a:rPr lang="en-CA" dirty="0" smtClean="0">
                <a:latin typeface="Consolas" pitchFamily="49" charset="0"/>
                <a:cs typeface="Consolas" pitchFamily="49" charset="0"/>
              </a:rPr>
              <a:t>&gt;</a:t>
            </a:r>
            <a:br>
              <a:rPr lang="en-CA" dirty="0" smtClean="0">
                <a:latin typeface="Consolas" pitchFamily="49" charset="0"/>
                <a:cs typeface="Consolas" pitchFamily="49" charset="0"/>
              </a:rPr>
            </a:br>
            <a:r>
              <a:rPr lang="en-US" dirty="0" smtClean="0">
                <a:latin typeface="Consolas" pitchFamily="49" charset="0"/>
                <a:cs typeface="Consolas" pitchFamily="49" charset="0"/>
              </a:rPr>
              <a:t>	</a:t>
            </a:r>
            <a:r>
              <a:rPr lang="en-US" dirty="0" err="1" smtClean="0">
                <a:latin typeface="Consolas" pitchFamily="49" charset="0"/>
                <a:cs typeface="Consolas" pitchFamily="49" charset="0"/>
              </a:rPr>
              <a:t>size_type</a:t>
            </a:r>
            <a:r>
              <a:rPr lang="en-US" dirty="0" smtClean="0">
                <a:latin typeface="Consolas" pitchFamily="49" charset="0"/>
                <a:cs typeface="Consolas" pitchFamily="49" charset="0"/>
              </a:rPr>
              <a:t>			</a:t>
            </a:r>
            <a:r>
              <a:rPr lang="en-US" dirty="0" err="1" smtClean="0">
                <a:latin typeface="Consolas" pitchFamily="49" charset="0"/>
                <a:cs typeface="Consolas" pitchFamily="49" charset="0"/>
              </a:rPr>
              <a:t>size_t</a:t>
            </a:r>
            <a:r>
              <a:rPr lang="en-US" dirty="0" smtClean="0">
                <a:latin typeface="Consolas" pitchFamily="49" charset="0"/>
                <a:cs typeface="Consolas" pitchFamily="49" charset="0"/>
              </a:rPr>
              <a:t/>
            </a:r>
            <a:br>
              <a:rPr lang="en-US" dirty="0" smtClean="0">
                <a:latin typeface="Consolas" pitchFamily="49" charset="0"/>
                <a:cs typeface="Consolas" pitchFamily="49" charset="0"/>
              </a:rPr>
            </a:br>
            <a:r>
              <a:rPr lang="en-US" dirty="0" smtClean="0">
                <a:latin typeface="Consolas" pitchFamily="49" charset="0"/>
                <a:cs typeface="Consolas" pitchFamily="49" charset="0"/>
              </a:rPr>
              <a:t>	</a:t>
            </a:r>
            <a:r>
              <a:rPr lang="en-US" dirty="0" err="1" smtClean="0">
                <a:latin typeface="Consolas" pitchFamily="49" charset="0"/>
                <a:cs typeface="Consolas" pitchFamily="49" charset="0"/>
              </a:rPr>
              <a:t>difference_type</a:t>
            </a:r>
            <a:r>
              <a:rPr lang="en-US" dirty="0" smtClean="0">
                <a:latin typeface="Consolas" pitchFamily="49" charset="0"/>
                <a:cs typeface="Consolas" pitchFamily="49" charset="0"/>
              </a:rPr>
              <a:t>		</a:t>
            </a:r>
            <a:r>
              <a:rPr lang="en-US" dirty="0" err="1" smtClean="0">
                <a:latin typeface="Consolas" pitchFamily="49" charset="0"/>
                <a:cs typeface="Consolas" pitchFamily="49" charset="0"/>
              </a:rPr>
              <a:t>ptrdiff_t</a:t>
            </a:r>
            <a:endParaRPr lang="en-US" dirty="0" smtClean="0">
              <a:latin typeface="Consolas" pitchFamily="49" charset="0"/>
              <a:cs typeface="Consolas" pitchFamily="49" charset="0"/>
            </a:endParaRPr>
          </a:p>
          <a:p>
            <a:pPr lvl="1" eaLnBrk="1" hangingPunct="1">
              <a:buNone/>
            </a:pPr>
            <a:endParaRPr lang="en-US" dirty="0" smtClean="0">
              <a:latin typeface="Arial" charset="0"/>
              <a:cs typeface="Arial" charset="0"/>
            </a:endParaRPr>
          </a:p>
          <a:p>
            <a:pPr lvl="1" eaLnBrk="1" hangingPunct="1">
              <a:buNone/>
            </a:pPr>
            <a:endParaRPr lang="en-US" dirty="0" smtClean="0">
              <a:latin typeface="Consolas" pitchFamily="49" charset="0"/>
              <a:cs typeface="Consolas" pitchFamily="49" charset="0"/>
            </a:endParaRPr>
          </a:p>
        </p:txBody>
      </p:sp>
    </p:spTree>
    <p:extLst>
      <p:ext uri="{BB962C8B-B14F-4D97-AF65-F5344CB8AC3E}">
        <p14:creationId xmlns:p14="http://schemas.microsoft.com/office/powerpoint/2010/main" val="146173005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CA" dirty="0" err="1">
                <a:latin typeface="Consolas" pitchFamily="49" charset="0"/>
                <a:cs typeface="Consolas" pitchFamily="49" charset="0"/>
              </a:rPr>
              <a:t>unordered_set</a:t>
            </a:r>
            <a:r>
              <a:rPr lang="en-CA" dirty="0">
                <a:latin typeface="Consolas" pitchFamily="49" charset="0"/>
                <a:cs typeface="Consolas" pitchFamily="49" charset="0"/>
              </a:rPr>
              <a:t>&lt;Key&gt;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a:xfrm>
            <a:off x="457200" y="1600200"/>
            <a:ext cx="8507288" cy="4525963"/>
          </a:xfrm>
        </p:spPr>
        <p:txBody>
          <a:bodyPr/>
          <a:lstStyle/>
          <a:p>
            <a:pPr eaLnBrk="1" hangingPunct="1">
              <a:buFont typeface="Arial" charset="0"/>
              <a:buNone/>
            </a:pPr>
            <a:r>
              <a:rPr lang="en-US" dirty="0" smtClean="0">
                <a:latin typeface="Arial" charset="0"/>
                <a:cs typeface="Arial" charset="0"/>
              </a:rPr>
              <a:t>	Member functions include:</a:t>
            </a:r>
          </a:p>
          <a:p>
            <a:pPr lvl="1" eaLnBrk="1" hangingPunct="1"/>
            <a:r>
              <a:rPr lang="en-US" dirty="0" smtClean="0">
                <a:latin typeface="Arial" charset="0"/>
                <a:cs typeface="Arial" charset="0"/>
              </a:rPr>
              <a:t>Constructors</a:t>
            </a:r>
          </a:p>
          <a:p>
            <a:pPr lvl="2" eaLnBrk="1" hangingPunct="1">
              <a:buNone/>
            </a:pPr>
            <a:r>
              <a:rPr lang="en-CA" sz="1800" dirty="0" smtClean="0">
                <a:latin typeface="Consolas" pitchFamily="49" charset="0"/>
                <a:cs typeface="Consolas" pitchFamily="49" charset="0"/>
              </a:rPr>
              <a:t>	explicit </a:t>
            </a:r>
            <a:r>
              <a:rPr lang="en-CA" sz="1800" dirty="0" err="1" smtClean="0">
                <a:solidFill>
                  <a:srgbClr val="FF3399"/>
                </a:solidFill>
                <a:latin typeface="Consolas" pitchFamily="49" charset="0"/>
                <a:cs typeface="Consolas" pitchFamily="49" charset="0"/>
              </a:rPr>
              <a:t>unordered_set</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size_type</a:t>
            </a:r>
            <a:r>
              <a:rPr lang="en-CA" sz="1800" dirty="0" smtClean="0">
                <a:latin typeface="Consolas" pitchFamily="49" charset="0"/>
                <a:cs typeface="Consolas" pitchFamily="49" charset="0"/>
              </a:rPr>
              <a:t>,</a:t>
            </a:r>
            <a:br>
              <a:rPr lang="en-CA" sz="1800" dirty="0" smtClean="0">
                <a:latin typeface="Consolas" pitchFamily="49" charset="0"/>
                <a:cs typeface="Consolas" pitchFamily="49" charset="0"/>
              </a:rPr>
            </a:br>
            <a:r>
              <a:rPr lang="en-CA" sz="1800" dirty="0" smtClean="0">
                <a:latin typeface="Consolas" pitchFamily="49" charset="0"/>
                <a:cs typeface="Consolas" pitchFamily="49" charset="0"/>
              </a:rPr>
              <a:t>             </a:t>
            </a:r>
            <a:r>
              <a:rPr lang="en-CA" sz="1800" dirty="0" err="1" smtClean="0">
                <a:solidFill>
                  <a:srgbClr val="00B0F0"/>
                </a:solidFill>
                <a:latin typeface="Consolas" pitchFamily="49" charset="0"/>
                <a:cs typeface="Consolas" pitchFamily="49" charset="0"/>
              </a:rPr>
              <a:t>const</a:t>
            </a:r>
            <a:r>
              <a:rPr lang="en-CA" sz="1800" dirty="0" smtClean="0">
                <a:solidFill>
                  <a:srgbClr val="00B0F0"/>
                </a:solidFill>
                <a:latin typeface="Consolas" pitchFamily="49" charset="0"/>
                <a:cs typeface="Consolas" pitchFamily="49" charset="0"/>
              </a:rPr>
              <a:t> hasher &amp; = hasher(),</a:t>
            </a:r>
            <a:br>
              <a:rPr lang="en-CA" sz="1800" dirty="0" smtClean="0">
                <a:solidFill>
                  <a:srgbClr val="00B0F0"/>
                </a:solidFill>
                <a:latin typeface="Consolas" pitchFamily="49" charset="0"/>
                <a:cs typeface="Consolas" pitchFamily="49" charset="0"/>
              </a:rPr>
            </a:br>
            <a:r>
              <a:rPr lang="en-CA" sz="1800" dirty="0" smtClean="0">
                <a:solidFill>
                  <a:srgbClr val="00B0F0"/>
                </a:solidFill>
                <a:latin typeface="Consolas" pitchFamily="49" charset="0"/>
                <a:cs typeface="Consolas" pitchFamily="49" charset="0"/>
              </a:rPr>
              <a:t>             </a:t>
            </a:r>
            <a:r>
              <a:rPr lang="en-CA" sz="1800" dirty="0" err="1" smtClean="0">
                <a:solidFill>
                  <a:srgbClr val="00B0F0"/>
                </a:solidFill>
                <a:latin typeface="Consolas" pitchFamily="49" charset="0"/>
                <a:cs typeface="Consolas" pitchFamily="49" charset="0"/>
              </a:rPr>
              <a:t>const</a:t>
            </a:r>
            <a:r>
              <a:rPr lang="en-CA" sz="1800" dirty="0" smtClean="0">
                <a:solidFill>
                  <a:srgbClr val="00B0F0"/>
                </a:solidFill>
                <a:latin typeface="Consolas" pitchFamily="49" charset="0"/>
                <a:cs typeface="Consolas" pitchFamily="49" charset="0"/>
              </a:rPr>
              <a:t> </a:t>
            </a:r>
            <a:r>
              <a:rPr lang="en-CA" sz="1800" dirty="0" err="1" smtClean="0">
                <a:solidFill>
                  <a:srgbClr val="00B0F0"/>
                </a:solidFill>
                <a:latin typeface="Consolas" pitchFamily="49" charset="0"/>
                <a:cs typeface="Consolas" pitchFamily="49" charset="0"/>
              </a:rPr>
              <a:t>key_equal</a:t>
            </a:r>
            <a:r>
              <a:rPr lang="en-CA" sz="1800" dirty="0" smtClean="0">
                <a:solidFill>
                  <a:srgbClr val="00B0F0"/>
                </a:solidFill>
                <a:latin typeface="Consolas" pitchFamily="49" charset="0"/>
                <a:cs typeface="Consolas" pitchFamily="49" charset="0"/>
              </a:rPr>
              <a:t> &amp; = </a:t>
            </a:r>
            <a:r>
              <a:rPr lang="en-CA" sz="1800" dirty="0" err="1" smtClean="0">
                <a:solidFill>
                  <a:srgbClr val="00B0F0"/>
                </a:solidFill>
                <a:latin typeface="Consolas" pitchFamily="49" charset="0"/>
                <a:cs typeface="Consolas" pitchFamily="49" charset="0"/>
              </a:rPr>
              <a:t>key_equal</a:t>
            </a:r>
            <a:r>
              <a:rPr lang="en-CA" sz="1800" dirty="0" smtClean="0">
                <a:solidFill>
                  <a:srgbClr val="00B0F0"/>
                </a:solidFill>
                <a:latin typeface="Consolas" pitchFamily="49" charset="0"/>
                <a:cs typeface="Consolas" pitchFamily="49" charset="0"/>
              </a:rPr>
              <a:t>(),</a:t>
            </a:r>
            <a:br>
              <a:rPr lang="en-CA" sz="1800" dirty="0" smtClean="0">
                <a:solidFill>
                  <a:srgbClr val="00B0F0"/>
                </a:solidFill>
                <a:latin typeface="Consolas" pitchFamily="49" charset="0"/>
                <a:cs typeface="Consolas" pitchFamily="49" charset="0"/>
              </a:rPr>
            </a:br>
            <a:r>
              <a:rPr lang="en-CA" sz="1800" dirty="0" smtClean="0">
                <a:solidFill>
                  <a:srgbClr val="00B0F0"/>
                </a:solidFill>
                <a:latin typeface="Consolas" pitchFamily="49" charset="0"/>
                <a:cs typeface="Consolas" pitchFamily="49" charset="0"/>
              </a:rPr>
              <a:t>             </a:t>
            </a:r>
            <a:r>
              <a:rPr lang="en-CA" sz="1800" dirty="0" err="1" smtClean="0">
                <a:solidFill>
                  <a:srgbClr val="00B0F0"/>
                </a:solidFill>
                <a:latin typeface="Consolas" pitchFamily="49" charset="0"/>
                <a:cs typeface="Consolas" pitchFamily="49" charset="0"/>
              </a:rPr>
              <a:t>const</a:t>
            </a:r>
            <a:r>
              <a:rPr lang="en-CA" sz="1800" dirty="0" smtClean="0">
                <a:solidFill>
                  <a:srgbClr val="00B0F0"/>
                </a:solidFill>
                <a:latin typeface="Consolas" pitchFamily="49" charset="0"/>
                <a:cs typeface="Consolas" pitchFamily="49" charset="0"/>
              </a:rPr>
              <a:t> </a:t>
            </a:r>
            <a:r>
              <a:rPr lang="en-CA" sz="1800" dirty="0" err="1" smtClean="0">
                <a:solidFill>
                  <a:srgbClr val="00B0F0"/>
                </a:solidFill>
                <a:latin typeface="Consolas" pitchFamily="49" charset="0"/>
                <a:cs typeface="Consolas" pitchFamily="49" charset="0"/>
              </a:rPr>
              <a:t>allocator_type</a:t>
            </a:r>
            <a:r>
              <a:rPr lang="en-CA" sz="1800" dirty="0" smtClean="0">
                <a:solidFill>
                  <a:srgbClr val="00B0F0"/>
                </a:solidFill>
                <a:latin typeface="Consolas" pitchFamily="49" charset="0"/>
                <a:cs typeface="Consolas" pitchFamily="49" charset="0"/>
              </a:rPr>
              <a:t> &amp; = </a:t>
            </a:r>
            <a:r>
              <a:rPr lang="en-CA" sz="1800" dirty="0" err="1" smtClean="0">
                <a:solidFill>
                  <a:srgbClr val="00B0F0"/>
                </a:solidFill>
                <a:latin typeface="Consolas" pitchFamily="49" charset="0"/>
                <a:cs typeface="Consolas" pitchFamily="49" charset="0"/>
              </a:rPr>
              <a:t>allocator_type</a:t>
            </a:r>
            <a:r>
              <a:rPr lang="en-CA" sz="1800" dirty="0" smtClean="0">
                <a:solidFill>
                  <a:srgbClr val="00B0F0"/>
                </a:solidFill>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br>
              <a:rPr lang="en-CA" sz="1800" dirty="0" smtClean="0">
                <a:latin typeface="Consolas" pitchFamily="49" charset="0"/>
                <a:cs typeface="Consolas" pitchFamily="49" charset="0"/>
              </a:rPr>
            </a:br>
            <a:r>
              <a:rPr lang="en-CA" sz="1800" dirty="0" smtClean="0">
                <a:latin typeface="Consolas" pitchFamily="49" charset="0"/>
                <a:cs typeface="Consolas" pitchFamily="49" charset="0"/>
              </a:rPr>
              <a:t/>
            </a:r>
            <a:br>
              <a:rPr lang="en-CA" sz="1800" dirty="0" smtClean="0">
                <a:latin typeface="Consolas" pitchFamily="49" charset="0"/>
                <a:cs typeface="Consolas" pitchFamily="49" charset="0"/>
              </a:rPr>
            </a:br>
            <a:r>
              <a:rPr lang="en-CA" sz="1800" dirty="0" err="1" smtClean="0">
                <a:solidFill>
                  <a:srgbClr val="FF3399"/>
                </a:solidFill>
                <a:latin typeface="Consolas" pitchFamily="49" charset="0"/>
                <a:cs typeface="Consolas" pitchFamily="49" charset="0"/>
              </a:rPr>
              <a:t>unordered_set</a:t>
            </a:r>
            <a:r>
              <a:rPr lang="en-CA" sz="1800" dirty="0">
                <a:solidFill>
                  <a:srgbClr val="FF3399"/>
                </a:solidFill>
                <a:latin typeface="Consolas" pitchFamily="49" charset="0"/>
                <a:cs typeface="Consolas" pitchFamily="49" charset="0"/>
              </a:rPr>
              <a:t>(</a:t>
            </a:r>
            <a:r>
              <a:rPr lang="en-CA" sz="1800" dirty="0">
                <a:latin typeface="Consolas" pitchFamily="49" charset="0"/>
                <a:cs typeface="Consolas" pitchFamily="49" charset="0"/>
              </a:rPr>
              <a:t> </a:t>
            </a:r>
            <a:r>
              <a:rPr lang="en-CA" sz="1800" dirty="0" err="1" smtClean="0">
                <a:latin typeface="Consolas" pitchFamily="49" charset="0"/>
                <a:cs typeface="Consolas" pitchFamily="49" charset="0"/>
              </a:rPr>
              <a:t>unordered_set</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const</a:t>
            </a:r>
            <a:r>
              <a:rPr lang="en-CA" sz="1800" dirty="0" smtClean="0">
                <a:latin typeface="Consolas" pitchFamily="49" charset="0"/>
                <a:cs typeface="Consolas" pitchFamily="49" charset="0"/>
              </a:rPr>
              <a:t> </a:t>
            </a:r>
            <a:r>
              <a:rPr lang="en-CA" sz="1800" dirty="0" smtClean="0">
                <a:latin typeface="Consolas" pitchFamily="49" charset="0"/>
                <a:cs typeface="Consolas" pitchFamily="49" charset="0"/>
              </a:rPr>
              <a:t>&amp;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br>
              <a:rPr lang="en-CA" sz="1800" dirty="0" smtClean="0">
                <a:latin typeface="Consolas" pitchFamily="49" charset="0"/>
                <a:cs typeface="Consolas" pitchFamily="49" charset="0"/>
              </a:rPr>
            </a:br>
            <a:r>
              <a:rPr lang="en-CA" sz="1800" dirty="0" err="1" smtClean="0">
                <a:solidFill>
                  <a:srgbClr val="FF3399"/>
                </a:solidFill>
                <a:latin typeface="Consolas" pitchFamily="49" charset="0"/>
                <a:cs typeface="Consolas" pitchFamily="49" charset="0"/>
              </a:rPr>
              <a:t>unordered_set</a:t>
            </a:r>
            <a:r>
              <a:rPr lang="en-CA" sz="1800" dirty="0">
                <a:solidFill>
                  <a:srgbClr val="FF3399"/>
                </a:solidFill>
                <a:latin typeface="Consolas" pitchFamily="49" charset="0"/>
                <a:cs typeface="Consolas" pitchFamily="49" charset="0"/>
              </a:rPr>
              <a:t>(</a:t>
            </a:r>
            <a:r>
              <a:rPr lang="en-CA" sz="1800" dirty="0">
                <a:latin typeface="Consolas" pitchFamily="49" charset="0"/>
                <a:cs typeface="Consolas" pitchFamily="49" charset="0"/>
              </a:rPr>
              <a:t> </a:t>
            </a:r>
            <a:r>
              <a:rPr lang="en-CA" sz="1800" dirty="0" err="1" smtClean="0">
                <a:latin typeface="Consolas" pitchFamily="49" charset="0"/>
                <a:cs typeface="Consolas" pitchFamily="49" charset="0"/>
              </a:rPr>
              <a:t>unordered_set</a:t>
            </a:r>
            <a:r>
              <a:rPr lang="en-CA" sz="1800" dirty="0" smtClean="0">
                <a:latin typeface="Consolas" pitchFamily="49" charset="0"/>
                <a:cs typeface="Consolas" pitchFamily="49" charset="0"/>
              </a:rPr>
              <a:t> &amp;&amp;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br>
              <a:rPr lang="en-CA" sz="1800" dirty="0" smtClean="0">
                <a:latin typeface="Consolas" pitchFamily="49" charset="0"/>
                <a:cs typeface="Consolas" pitchFamily="49" charset="0"/>
              </a:rPr>
            </a:br>
            <a:r>
              <a:rPr lang="en-CA" sz="1800" dirty="0" smtClean="0">
                <a:latin typeface="Consolas" pitchFamily="49" charset="0"/>
                <a:cs typeface="Consolas" pitchFamily="49" charset="0"/>
              </a:rPr>
              <a:t/>
            </a:r>
            <a:br>
              <a:rPr lang="en-CA" sz="1800" dirty="0" smtClean="0">
                <a:latin typeface="Consolas" pitchFamily="49" charset="0"/>
                <a:cs typeface="Consolas" pitchFamily="49" charset="0"/>
              </a:rPr>
            </a:br>
            <a:r>
              <a:rPr lang="en-CA" sz="1800" dirty="0" smtClean="0">
                <a:latin typeface="Consolas" pitchFamily="49" charset="0"/>
                <a:cs typeface="Consolas" pitchFamily="49" charset="0"/>
              </a:rPr>
              <a:t>template &lt;class </a:t>
            </a:r>
            <a:r>
              <a:rPr lang="en-CA" sz="1800" dirty="0" err="1" smtClean="0">
                <a:latin typeface="Consolas" pitchFamily="49" charset="0"/>
                <a:cs typeface="Consolas" pitchFamily="49" charset="0"/>
              </a:rPr>
              <a:t>InputIterator</a:t>
            </a:r>
            <a:r>
              <a:rPr lang="en-CA" sz="1800" dirty="0" smtClean="0">
                <a:latin typeface="Consolas" pitchFamily="49" charset="0"/>
                <a:cs typeface="Consolas" pitchFamily="49" charset="0"/>
              </a:rPr>
              <a:t>&gt;</a:t>
            </a:r>
            <a:br>
              <a:rPr lang="en-CA" sz="1800" dirty="0" smtClean="0">
                <a:latin typeface="Consolas" pitchFamily="49" charset="0"/>
                <a:cs typeface="Consolas" pitchFamily="49" charset="0"/>
              </a:rPr>
            </a:br>
            <a:r>
              <a:rPr lang="en-CA" sz="1800" dirty="0" err="1" smtClean="0">
                <a:solidFill>
                  <a:srgbClr val="FF3399"/>
                </a:solidFill>
                <a:latin typeface="Consolas" pitchFamily="49" charset="0"/>
                <a:cs typeface="Consolas" pitchFamily="49" charset="0"/>
              </a:rPr>
              <a:t>unordered_set</a:t>
            </a:r>
            <a:r>
              <a:rPr lang="en-CA" sz="1800" dirty="0">
                <a:solidFill>
                  <a:srgbClr val="FF3399"/>
                </a:solidFill>
                <a:latin typeface="Consolas" pitchFamily="49" charset="0"/>
                <a:cs typeface="Consolas" pitchFamily="49" charset="0"/>
              </a:rPr>
              <a:t>(</a:t>
            </a:r>
            <a:r>
              <a:rPr lang="en-CA" sz="1800" dirty="0">
                <a:latin typeface="Consolas" pitchFamily="49" charset="0"/>
                <a:cs typeface="Consolas" pitchFamily="49" charset="0"/>
              </a:rPr>
              <a:t> </a:t>
            </a:r>
            <a:r>
              <a:rPr lang="en-CA" sz="1800" dirty="0" err="1" smtClean="0">
                <a:latin typeface="Consolas" pitchFamily="49" charset="0"/>
                <a:cs typeface="Consolas" pitchFamily="49" charset="0"/>
              </a:rPr>
              <a:t>InputIterator</a:t>
            </a:r>
            <a:r>
              <a:rPr lang="en-CA" sz="1800" dirty="0" smtClean="0">
                <a:latin typeface="Consolas" pitchFamily="49" charset="0"/>
                <a:cs typeface="Consolas" pitchFamily="49" charset="0"/>
              </a:rPr>
              <a:t> first, </a:t>
            </a:r>
            <a:r>
              <a:rPr lang="en-CA" sz="1800" dirty="0" err="1" smtClean="0">
                <a:latin typeface="Consolas" pitchFamily="49" charset="0"/>
                <a:cs typeface="Consolas" pitchFamily="49" charset="0"/>
              </a:rPr>
              <a:t>InputInterator</a:t>
            </a:r>
            <a:r>
              <a:rPr lang="en-CA" sz="1800" dirty="0" smtClean="0">
                <a:latin typeface="Consolas" pitchFamily="49" charset="0"/>
                <a:cs typeface="Consolas" pitchFamily="49" charset="0"/>
              </a:rPr>
              <a:t> last,</a:t>
            </a:r>
            <a:r>
              <a:rPr lang="en-CA" sz="1800" dirty="0">
                <a:latin typeface="Consolas" pitchFamily="49" charset="0"/>
                <a:cs typeface="Consolas" pitchFamily="49" charset="0"/>
              </a:rPr>
              <a:t/>
            </a:r>
            <a:br>
              <a:rPr lang="en-CA" sz="1800" dirty="0">
                <a:latin typeface="Consolas" pitchFamily="49" charset="0"/>
                <a:cs typeface="Consolas" pitchFamily="49" charset="0"/>
              </a:rPr>
            </a:br>
            <a:r>
              <a:rPr lang="en-CA" sz="1800" dirty="0">
                <a:latin typeface="Consolas" pitchFamily="49" charset="0"/>
                <a:cs typeface="Consolas" pitchFamily="49" charset="0"/>
              </a:rPr>
              <a:t>             </a:t>
            </a:r>
            <a:r>
              <a:rPr lang="en-CA" sz="1800" b="1" dirty="0" smtClean="0">
                <a:solidFill>
                  <a:srgbClr val="00B0F0"/>
                </a:solidFill>
                <a:latin typeface="Consolas" pitchFamily="49" charset="0"/>
                <a:cs typeface="Consolas" pitchFamily="49" charset="0"/>
              </a:rPr>
              <a:t>...</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br>
              <a:rPr lang="en-CA" sz="1800" dirty="0" smtClean="0">
                <a:latin typeface="Consolas" pitchFamily="49" charset="0"/>
                <a:cs typeface="Consolas" pitchFamily="49" charset="0"/>
              </a:rPr>
            </a:br>
            <a:r>
              <a:rPr lang="en-CA" sz="1800" dirty="0" smtClean="0">
                <a:latin typeface="Consolas" pitchFamily="49" charset="0"/>
                <a:cs typeface="Consolas" pitchFamily="49" charset="0"/>
              </a:rPr>
              <a:t/>
            </a:r>
            <a:br>
              <a:rPr lang="en-CA" sz="1800" dirty="0" smtClean="0">
                <a:latin typeface="Consolas" pitchFamily="49" charset="0"/>
                <a:cs typeface="Consolas" pitchFamily="49" charset="0"/>
              </a:rPr>
            </a:br>
            <a:r>
              <a:rPr lang="en-CA" sz="1800" dirty="0" err="1" smtClean="0">
                <a:solidFill>
                  <a:srgbClr val="FF3399"/>
                </a:solidFill>
                <a:latin typeface="Consolas" pitchFamily="49" charset="0"/>
                <a:cs typeface="Consolas" pitchFamily="49" charset="0"/>
              </a:rPr>
              <a:t>unordered_set</a:t>
            </a:r>
            <a:r>
              <a:rPr lang="en-CA" sz="1800" dirty="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initializer_list</a:t>
            </a:r>
            <a:r>
              <a:rPr lang="en-CA" sz="1800" dirty="0" smtClean="0">
                <a:latin typeface="Consolas" pitchFamily="49" charset="0"/>
                <a:cs typeface="Consolas" pitchFamily="49" charset="0"/>
              </a:rPr>
              <a:t>&lt;</a:t>
            </a:r>
            <a:r>
              <a:rPr lang="en-CA" sz="1800" dirty="0" err="1" smtClean="0">
                <a:latin typeface="Consolas" pitchFamily="49" charset="0"/>
                <a:cs typeface="Consolas" pitchFamily="49" charset="0"/>
              </a:rPr>
              <a:t>value_type</a:t>
            </a:r>
            <a:r>
              <a:rPr lang="en-CA" sz="1800" dirty="0" smtClean="0">
                <a:latin typeface="Consolas" pitchFamily="49" charset="0"/>
                <a:cs typeface="Consolas" pitchFamily="49" charset="0"/>
              </a:rPr>
              <a:t>&gt;, </a:t>
            </a:r>
            <a:r>
              <a:rPr lang="en-CA" sz="1800" b="1" dirty="0" smtClean="0">
                <a:solidFill>
                  <a:srgbClr val="00B0F0"/>
                </a:solidFill>
                <a:latin typeface="Consolas" pitchFamily="49" charset="0"/>
                <a:cs typeface="Consolas" pitchFamily="49" charset="0"/>
              </a:rPr>
              <a:t>...</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endParaRPr lang="en-US" sz="1800" dirty="0" smtClean="0">
              <a:latin typeface="Arial" charset="0"/>
              <a:cs typeface="Arial" charset="0"/>
            </a:endParaRPr>
          </a:p>
        </p:txBody>
      </p:sp>
    </p:spTree>
    <p:extLst>
      <p:ext uri="{BB962C8B-B14F-4D97-AF65-F5344CB8AC3E}">
        <p14:creationId xmlns:p14="http://schemas.microsoft.com/office/powerpoint/2010/main" val="293793304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CA" dirty="0" err="1">
                <a:latin typeface="Consolas" pitchFamily="49" charset="0"/>
                <a:cs typeface="Consolas" pitchFamily="49" charset="0"/>
              </a:rPr>
              <a:t>unordered_set</a:t>
            </a:r>
            <a:r>
              <a:rPr lang="en-CA" dirty="0">
                <a:latin typeface="Consolas" pitchFamily="49" charset="0"/>
                <a:cs typeface="Consolas" pitchFamily="49" charset="0"/>
              </a:rPr>
              <a:t>&lt;Key&gt;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a:xfrm>
            <a:off x="457200" y="1600200"/>
            <a:ext cx="8579296" cy="4525963"/>
          </a:xfrm>
        </p:spPr>
        <p:txBody>
          <a:bodyPr/>
          <a:lstStyle/>
          <a:p>
            <a:pPr eaLnBrk="1" hangingPunct="1">
              <a:buFont typeface="Arial" charset="0"/>
              <a:buNone/>
            </a:pPr>
            <a:r>
              <a:rPr lang="en-US" dirty="0" smtClean="0">
                <a:latin typeface="Arial" charset="0"/>
                <a:cs typeface="Arial" charset="0"/>
              </a:rPr>
              <a:t>	Member functions include:</a:t>
            </a:r>
          </a:p>
          <a:p>
            <a:pPr lvl="1" eaLnBrk="1" hangingPunct="1"/>
            <a:r>
              <a:rPr lang="en-US" dirty="0" smtClean="0">
                <a:latin typeface="Arial" charset="0"/>
                <a:cs typeface="Arial" charset="0"/>
              </a:rPr>
              <a:t>Assignment operator</a:t>
            </a:r>
          </a:p>
          <a:p>
            <a:pPr lvl="1" eaLnBrk="1" hangingPunct="1">
              <a:buNone/>
            </a:pPr>
            <a:r>
              <a:rPr lang="en-US" dirty="0" smtClean="0">
                <a:latin typeface="Arial" charset="0"/>
                <a:cs typeface="Arial" charset="0"/>
              </a:rPr>
              <a:t>	</a:t>
            </a:r>
            <a:r>
              <a:rPr lang="en-US" dirty="0" smtClean="0">
                <a:latin typeface="Consolas" pitchFamily="49" charset="0"/>
                <a:cs typeface="Consolas" pitchFamily="49" charset="0"/>
              </a:rPr>
              <a:t>	</a:t>
            </a:r>
            <a:r>
              <a:rPr lang="en-US" dirty="0" err="1" smtClean="0">
                <a:latin typeface="Consolas" pitchFamily="49" charset="0"/>
                <a:cs typeface="Consolas" pitchFamily="49" charset="0"/>
              </a:rPr>
              <a:t>unordered_set</a:t>
            </a:r>
            <a:r>
              <a:rPr lang="en-US" dirty="0" smtClean="0">
                <a:latin typeface="Consolas" pitchFamily="49" charset="0"/>
                <a:cs typeface="Consolas" pitchFamily="49" charset="0"/>
              </a:rPr>
              <a:t> &amp;</a:t>
            </a:r>
            <a:r>
              <a:rPr lang="en-CA" sz="1800" dirty="0" smtClean="0">
                <a:solidFill>
                  <a:srgbClr val="FF3399"/>
                </a:solidFill>
                <a:latin typeface="Consolas" pitchFamily="49" charset="0"/>
                <a:cs typeface="Consolas" pitchFamily="49" charset="0"/>
              </a:rPr>
              <a:t>operator=(</a:t>
            </a:r>
            <a:r>
              <a:rPr lang="en-CA" dirty="0" smtClean="0">
                <a:latin typeface="Consolas" pitchFamily="49" charset="0"/>
                <a:cs typeface="Consolas" pitchFamily="49" charset="0"/>
              </a:rPr>
              <a:t> </a:t>
            </a:r>
            <a:r>
              <a:rPr lang="en-US" dirty="0" err="1">
                <a:latin typeface="Consolas" pitchFamily="49" charset="0"/>
                <a:cs typeface="Consolas" pitchFamily="49" charset="0"/>
              </a:rPr>
              <a:t>unordered_set</a:t>
            </a:r>
            <a:r>
              <a:rPr lang="en-US" dirty="0">
                <a:latin typeface="Consolas" pitchFamily="49" charset="0"/>
                <a:cs typeface="Consolas" pitchFamily="49" charset="0"/>
              </a:rPr>
              <a:t> </a:t>
            </a:r>
            <a:r>
              <a:rPr lang="en-CA" dirty="0" err="1" smtClean="0">
                <a:latin typeface="Consolas" pitchFamily="49" charset="0"/>
                <a:cs typeface="Consolas" pitchFamily="49" charset="0"/>
              </a:rPr>
              <a:t>const</a:t>
            </a:r>
            <a:r>
              <a:rPr lang="en-CA" dirty="0" smtClean="0">
                <a:latin typeface="Consolas" pitchFamily="49" charset="0"/>
                <a:cs typeface="Consolas" pitchFamily="49" charset="0"/>
              </a:rPr>
              <a:t> </a:t>
            </a:r>
            <a:r>
              <a:rPr lang="en-CA" dirty="0" smtClean="0">
                <a:latin typeface="Consolas" pitchFamily="49" charset="0"/>
                <a:cs typeface="Consolas" pitchFamily="49" charset="0"/>
              </a:rPr>
              <a:t>&amp;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p>
          <a:p>
            <a:pPr lvl="2" eaLnBrk="1" hangingPunct="1">
              <a:buNone/>
            </a:pPr>
            <a:r>
              <a:rPr lang="en-US" sz="1800" dirty="0" err="1">
                <a:latin typeface="Consolas" pitchFamily="49" charset="0"/>
                <a:cs typeface="Consolas" pitchFamily="49" charset="0"/>
              </a:rPr>
              <a:t>unordered_set</a:t>
            </a:r>
            <a:r>
              <a:rPr lang="en-US" sz="1800" dirty="0">
                <a:latin typeface="Consolas" pitchFamily="49" charset="0"/>
                <a:cs typeface="Consolas" pitchFamily="49" charset="0"/>
              </a:rPr>
              <a:t> &amp;</a:t>
            </a:r>
            <a:r>
              <a:rPr lang="en-CA" sz="1800" dirty="0" smtClean="0">
                <a:solidFill>
                  <a:srgbClr val="FF3399"/>
                </a:solidFill>
                <a:latin typeface="Consolas" pitchFamily="49" charset="0"/>
                <a:cs typeface="Consolas" pitchFamily="49" charset="0"/>
              </a:rPr>
              <a:t>operator=(</a:t>
            </a:r>
            <a:r>
              <a:rPr lang="en-CA" sz="1800" dirty="0" smtClean="0">
                <a:latin typeface="Consolas" pitchFamily="49" charset="0"/>
                <a:cs typeface="Consolas" pitchFamily="49" charset="0"/>
              </a:rPr>
              <a:t> </a:t>
            </a:r>
            <a:r>
              <a:rPr lang="en-US" sz="1800" dirty="0" err="1">
                <a:latin typeface="Consolas" pitchFamily="49" charset="0"/>
                <a:cs typeface="Consolas" pitchFamily="49" charset="0"/>
              </a:rPr>
              <a:t>unordered_set</a:t>
            </a:r>
            <a:r>
              <a:rPr lang="en-US" sz="1800" dirty="0">
                <a:latin typeface="Consolas" pitchFamily="49" charset="0"/>
                <a:cs typeface="Consolas" pitchFamily="49" charset="0"/>
              </a:rPr>
              <a:t> </a:t>
            </a:r>
            <a:r>
              <a:rPr lang="en-CA" sz="1800" dirty="0" smtClean="0">
                <a:latin typeface="Consolas" pitchFamily="49" charset="0"/>
                <a:cs typeface="Consolas" pitchFamily="49" charset="0"/>
              </a:rPr>
              <a:t>&amp;&amp;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p>
          <a:p>
            <a:pPr lvl="2" eaLnBrk="1" hangingPunct="1">
              <a:buNone/>
            </a:pPr>
            <a:r>
              <a:rPr lang="en-US" sz="1800" dirty="0" err="1">
                <a:latin typeface="Consolas" pitchFamily="49" charset="0"/>
                <a:cs typeface="Consolas" pitchFamily="49" charset="0"/>
              </a:rPr>
              <a:t>unordered_set</a:t>
            </a:r>
            <a:r>
              <a:rPr lang="en-US" sz="1800" dirty="0">
                <a:latin typeface="Consolas" pitchFamily="49" charset="0"/>
                <a:cs typeface="Consolas" pitchFamily="49" charset="0"/>
              </a:rPr>
              <a:t> </a:t>
            </a:r>
            <a:r>
              <a:rPr lang="en-CA" sz="1800" dirty="0" smtClean="0">
                <a:latin typeface="Consolas" pitchFamily="49" charset="0"/>
                <a:cs typeface="Consolas" pitchFamily="49" charset="0"/>
              </a:rPr>
              <a:t>&amp;</a:t>
            </a:r>
            <a:r>
              <a:rPr lang="en-CA" sz="1800" dirty="0" smtClean="0">
                <a:solidFill>
                  <a:srgbClr val="FF3399"/>
                </a:solidFill>
                <a:latin typeface="Consolas" pitchFamily="49" charset="0"/>
                <a:cs typeface="Consolas" pitchFamily="49" charset="0"/>
              </a:rPr>
              <a:t>operator=(</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initializer_list</a:t>
            </a:r>
            <a:r>
              <a:rPr lang="en-CA" sz="1800" dirty="0" smtClean="0">
                <a:latin typeface="Consolas" pitchFamily="49" charset="0"/>
                <a:cs typeface="Consolas" pitchFamily="49" charset="0"/>
              </a:rPr>
              <a:t>&lt;</a:t>
            </a:r>
            <a:r>
              <a:rPr lang="en-CA" sz="1800" dirty="0" err="1" smtClean="0">
                <a:latin typeface="Consolas" pitchFamily="49" charset="0"/>
                <a:cs typeface="Consolas" pitchFamily="49" charset="0"/>
              </a:rPr>
              <a:t>value_type</a:t>
            </a:r>
            <a:r>
              <a:rPr lang="en-CA" sz="1800" dirty="0" smtClean="0">
                <a:latin typeface="Consolas" pitchFamily="49" charset="0"/>
                <a:cs typeface="Consolas" pitchFamily="49" charset="0"/>
              </a:rPr>
              <a:t>&gt;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p>
          <a:p>
            <a:pPr marL="457200" lvl="1" indent="0" eaLnBrk="1" hangingPunct="1">
              <a:buNone/>
            </a:pPr>
            <a:endParaRPr lang="en-CA" dirty="0" smtClean="0">
              <a:latin typeface="Consolas" pitchFamily="49" charset="0"/>
              <a:cs typeface="Consolas" pitchFamily="49" charset="0"/>
            </a:endParaRPr>
          </a:p>
        </p:txBody>
      </p:sp>
    </p:spTree>
    <p:extLst>
      <p:ext uri="{BB962C8B-B14F-4D97-AF65-F5344CB8AC3E}">
        <p14:creationId xmlns:p14="http://schemas.microsoft.com/office/powerpoint/2010/main" val="50808935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US" dirty="0" smtClean="0">
                <a:latin typeface="Consolas" pitchFamily="49" charset="0"/>
                <a:cs typeface="Consolas" pitchFamily="49" charset="0"/>
              </a:rPr>
              <a:t>array&lt;T</a:t>
            </a:r>
            <a:r>
              <a:rPr lang="en-US" dirty="0" smtClean="0">
                <a:latin typeface="Consolas" pitchFamily="49" charset="0"/>
                <a:cs typeface="Consolas" pitchFamily="49" charset="0"/>
              </a:rPr>
              <a:t>, </a:t>
            </a:r>
            <a:r>
              <a:rPr lang="en-US" dirty="0" smtClean="0">
                <a:latin typeface="Consolas" pitchFamily="49" charset="0"/>
                <a:cs typeface="Consolas" pitchFamily="49" charset="0"/>
              </a:rPr>
              <a:t>N&gt;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p:txBody>
          <a:bodyPr/>
          <a:lstStyle/>
          <a:p>
            <a:pPr eaLnBrk="1" hangingPunct="1">
              <a:buFont typeface="Arial" charset="0"/>
              <a:buNone/>
            </a:pPr>
            <a:r>
              <a:rPr lang="en-US" dirty="0" smtClean="0">
                <a:latin typeface="Arial" charset="0"/>
                <a:cs typeface="Arial" charset="0"/>
              </a:rPr>
              <a:t>	This is a sequence container with a linear order</a:t>
            </a:r>
          </a:p>
          <a:p>
            <a:pPr lvl="1" eaLnBrk="1" hangingPunct="1"/>
            <a:r>
              <a:rPr lang="en-US" dirty="0" smtClean="0">
                <a:latin typeface="Arial" charset="0"/>
                <a:cs typeface="Arial" charset="0"/>
              </a:rPr>
              <a:t>Elements are accessed by their position</a:t>
            </a:r>
          </a:p>
          <a:p>
            <a:pPr eaLnBrk="1" hangingPunct="1">
              <a:buNone/>
            </a:pPr>
            <a:r>
              <a:rPr lang="en-US" dirty="0" smtClean="0">
                <a:latin typeface="Arial" charset="0"/>
                <a:cs typeface="Arial" charset="0"/>
              </a:rPr>
              <a:t>	The memory allocation is contiguous</a:t>
            </a:r>
          </a:p>
          <a:p>
            <a:pPr lvl="1" eaLnBrk="1" hangingPunct="1"/>
            <a:r>
              <a:rPr lang="en-US" dirty="0" smtClean="0">
                <a:latin typeface="Arial" charset="0"/>
                <a:cs typeface="Arial" charset="0"/>
              </a:rPr>
              <a:t>Random access is </a:t>
            </a:r>
            <a:r>
              <a:rPr lang="en-US" dirty="0" smtClean="0">
                <a:latin typeface="Symbol" pitchFamily="18" charset="2"/>
                <a:cs typeface="Arial" charset="0"/>
              </a:rPr>
              <a:t>Q</a:t>
            </a:r>
            <a:r>
              <a:rPr lang="en-US" dirty="0" smtClean="0">
                <a:latin typeface="Times New Roman" pitchFamily="18" charset="0"/>
                <a:cs typeface="Times New Roman" pitchFamily="18" charset="0"/>
              </a:rPr>
              <a:t>(1)</a:t>
            </a:r>
          </a:p>
          <a:p>
            <a:pPr eaLnBrk="1" hangingPunct="1">
              <a:buNone/>
            </a:pPr>
            <a:r>
              <a:rPr lang="en-US" dirty="0" smtClean="0">
                <a:latin typeface="Arial" charset="0"/>
                <a:cs typeface="Arial" charset="0"/>
              </a:rPr>
              <a:t>	The memory is allocated at compile time</a:t>
            </a:r>
          </a:p>
          <a:p>
            <a:pPr lvl="1" eaLnBrk="1" hangingPunct="1"/>
            <a:endParaRPr lang="en-US" dirty="0" smtClean="0">
              <a:latin typeface="Arial" charset="0"/>
              <a:cs typeface="Arial" charset="0"/>
            </a:endParaRPr>
          </a:p>
          <a:p>
            <a:pPr eaLnBrk="1" hangingPunct="1">
              <a:buFont typeface="Arial" charset="0"/>
              <a:buNone/>
            </a:pPr>
            <a:endParaRPr lang="en-US" dirty="0" smtClean="0">
              <a:latin typeface="Arial" charset="0"/>
              <a:cs typeface="Arial" charset="0"/>
            </a:endParaRPr>
          </a:p>
          <a:p>
            <a:pPr eaLnBrk="1" hangingPunct="1">
              <a:buFont typeface="Arial" charset="0"/>
              <a:buNone/>
            </a:pPr>
            <a:r>
              <a:rPr lang="en-US" dirty="0" smtClean="0">
                <a:latin typeface="Arial" charset="0"/>
                <a:cs typeface="Arial" charset="0"/>
              </a:rPr>
              <a:t>	</a:t>
            </a: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CA" dirty="0" err="1">
                <a:latin typeface="Consolas" pitchFamily="49" charset="0"/>
                <a:cs typeface="Consolas" pitchFamily="49" charset="0"/>
              </a:rPr>
              <a:t>unordered_set</a:t>
            </a:r>
            <a:r>
              <a:rPr lang="en-CA" dirty="0">
                <a:latin typeface="Consolas" pitchFamily="49" charset="0"/>
                <a:cs typeface="Consolas" pitchFamily="49" charset="0"/>
              </a:rPr>
              <a:t>&lt;Key&gt;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p:txBody>
          <a:bodyPr/>
          <a:lstStyle/>
          <a:p>
            <a:pPr eaLnBrk="1" hangingPunct="1">
              <a:buFont typeface="Arial" charset="0"/>
              <a:buNone/>
            </a:pPr>
            <a:r>
              <a:rPr lang="en-US" dirty="0" smtClean="0">
                <a:latin typeface="Arial" charset="0"/>
                <a:cs typeface="Arial" charset="0"/>
              </a:rPr>
              <a:t>	Member functions include:</a:t>
            </a:r>
          </a:p>
          <a:p>
            <a:pPr lvl="1" eaLnBrk="1" hangingPunct="1"/>
            <a:r>
              <a:rPr lang="en-US" dirty="0" smtClean="0">
                <a:latin typeface="Arial" charset="0"/>
                <a:cs typeface="Arial" charset="0"/>
              </a:rPr>
              <a:t>The </a:t>
            </a:r>
            <a:r>
              <a:rPr lang="en-US" dirty="0" smtClean="0">
                <a:latin typeface="Arial" charset="0"/>
                <a:cs typeface="Arial" charset="0"/>
              </a:rPr>
              <a:t>four forward </a:t>
            </a:r>
            <a:r>
              <a:rPr lang="en-US" dirty="0" smtClean="0">
                <a:latin typeface="Arial" charset="0"/>
                <a:cs typeface="Arial" charset="0"/>
              </a:rPr>
              <a:t>iterators</a:t>
            </a:r>
            <a:endParaRPr lang="en-US" dirty="0" smtClean="0">
              <a:latin typeface="Arial" charset="0"/>
              <a:cs typeface="Arial" charset="0"/>
            </a:endParaRPr>
          </a:p>
          <a:p>
            <a:pPr lvl="1" eaLnBrk="1" hangingPunct="1">
              <a:buNone/>
            </a:pPr>
            <a:r>
              <a:rPr lang="en-US" dirty="0" smtClean="0">
                <a:latin typeface="Arial" charset="0"/>
                <a:cs typeface="Arial" charset="0"/>
              </a:rPr>
              <a:t>	</a:t>
            </a:r>
            <a:r>
              <a:rPr lang="en-US" dirty="0" smtClean="0">
                <a:latin typeface="Consolas" pitchFamily="49" charset="0"/>
                <a:cs typeface="Consolas" pitchFamily="49" charset="0"/>
              </a:rPr>
              <a:t>	</a:t>
            </a:r>
            <a:r>
              <a:rPr lang="en-US" dirty="0" smtClean="0">
                <a:solidFill>
                  <a:srgbClr val="FF3399"/>
                </a:solidFill>
                <a:latin typeface="Consolas" pitchFamily="49" charset="0"/>
                <a:cs typeface="Consolas" pitchFamily="49" charset="0"/>
              </a:rPr>
              <a:t>begin  end  </a:t>
            </a:r>
            <a:r>
              <a:rPr lang="en-US" dirty="0" err="1" smtClean="0">
                <a:solidFill>
                  <a:srgbClr val="FF3399"/>
                </a:solidFill>
                <a:latin typeface="Consolas" pitchFamily="49" charset="0"/>
                <a:cs typeface="Consolas" pitchFamily="49" charset="0"/>
              </a:rPr>
              <a:t>cbegin</a:t>
            </a:r>
            <a:r>
              <a:rPr lang="en-US" dirty="0" smtClean="0">
                <a:solidFill>
                  <a:srgbClr val="FF3399"/>
                </a:solidFill>
                <a:latin typeface="Consolas" pitchFamily="49" charset="0"/>
                <a:cs typeface="Consolas" pitchFamily="49" charset="0"/>
              </a:rPr>
              <a:t>  </a:t>
            </a:r>
            <a:r>
              <a:rPr lang="en-US" dirty="0" err="1" smtClean="0">
                <a:solidFill>
                  <a:srgbClr val="FF3399"/>
                </a:solidFill>
                <a:latin typeface="Consolas" pitchFamily="49" charset="0"/>
                <a:cs typeface="Consolas" pitchFamily="49" charset="0"/>
              </a:rPr>
              <a:t>cend</a:t>
            </a:r>
            <a:r>
              <a:rPr lang="en-US" dirty="0" smtClean="0">
                <a:solidFill>
                  <a:srgbClr val="FF3399"/>
                </a:solidFill>
                <a:latin typeface="Consolas" pitchFamily="49" charset="0"/>
                <a:cs typeface="Consolas" pitchFamily="49" charset="0"/>
              </a:rPr>
              <a:t>  </a:t>
            </a:r>
          </a:p>
          <a:p>
            <a:pPr lvl="1" eaLnBrk="1" hangingPunct="1">
              <a:buNone/>
            </a:pPr>
            <a:endParaRPr lang="en-US" dirty="0" smtClean="0">
              <a:latin typeface="Consolas" pitchFamily="49" charset="0"/>
              <a:cs typeface="Consolas" pitchFamily="49" charset="0"/>
            </a:endParaRPr>
          </a:p>
          <a:p>
            <a:pPr lvl="1" eaLnBrk="1" hangingPunct="1"/>
            <a:r>
              <a:rPr lang="en-US" dirty="0" smtClean="0"/>
              <a:t>Each has the various signatures:</a:t>
            </a:r>
          </a:p>
          <a:p>
            <a:pPr lvl="2" eaLnBrk="1" hangingPunct="1">
              <a:buNone/>
            </a:pPr>
            <a:r>
              <a:rPr lang="en-US" sz="1800" dirty="0" smtClean="0">
                <a:latin typeface="Consolas" pitchFamily="49" charset="0"/>
                <a:cs typeface="Consolas" pitchFamily="49" charset="0"/>
              </a:rPr>
              <a:t>		</a:t>
            </a:r>
            <a:r>
              <a:rPr lang="en-US" sz="1800" dirty="0" err="1" smtClean="0">
                <a:latin typeface="Consolas" pitchFamily="49" charset="0"/>
                <a:cs typeface="Consolas" pitchFamily="49" charset="0"/>
              </a:rPr>
              <a:t>i</a:t>
            </a:r>
            <a:r>
              <a:rPr lang="en-CA" sz="1800" dirty="0" err="1" smtClean="0">
                <a:latin typeface="Consolas" pitchFamily="49" charset="0"/>
                <a:cs typeface="Consolas" pitchFamily="49" charset="0"/>
              </a:rPr>
              <a:t>terator</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begin() </a:t>
            </a:r>
            <a:r>
              <a:rPr lang="en-CA" sz="1800" dirty="0" err="1" smtClean="0">
                <a:latin typeface="Consolas" pitchFamily="49" charset="0"/>
                <a:cs typeface="Consolas" pitchFamily="49" charset="0"/>
              </a:rPr>
              <a:t>noexcept</a:t>
            </a:r>
            <a:r>
              <a:rPr lang="en-CA" sz="1800" dirty="0" smtClean="0">
                <a:latin typeface="Consolas" pitchFamily="49" charset="0"/>
                <a:cs typeface="Consolas" pitchFamily="49" charset="0"/>
              </a:rPr>
              <a:t>;</a:t>
            </a:r>
            <a:br>
              <a:rPr lang="en-CA" sz="1800" dirty="0" smtClean="0">
                <a:latin typeface="Consolas" pitchFamily="49" charset="0"/>
                <a:cs typeface="Consolas" pitchFamily="49" charset="0"/>
              </a:rPr>
            </a:b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const_iterator</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begin() </a:t>
            </a:r>
            <a:r>
              <a:rPr lang="en-CA" sz="1800" dirty="0" smtClean="0">
                <a:latin typeface="Consolas" pitchFamily="49" charset="0"/>
                <a:cs typeface="Consolas" pitchFamily="49" charset="0"/>
              </a:rPr>
              <a:t>const </a:t>
            </a:r>
            <a:r>
              <a:rPr lang="en-CA" sz="1800" dirty="0" err="1" smtClean="0">
                <a:latin typeface="Consolas" pitchFamily="49" charset="0"/>
                <a:cs typeface="Consolas" pitchFamily="49" charset="0"/>
              </a:rPr>
              <a:t>noexcept</a:t>
            </a:r>
            <a:r>
              <a:rPr lang="en-CA" sz="1800" dirty="0" smtClean="0">
                <a:latin typeface="Consolas" pitchFamily="49" charset="0"/>
                <a:cs typeface="Consolas" pitchFamily="49" charset="0"/>
              </a:rPr>
              <a:t>;</a:t>
            </a:r>
            <a:br>
              <a:rPr lang="en-CA" sz="1800" dirty="0" smtClean="0">
                <a:latin typeface="Consolas" pitchFamily="49" charset="0"/>
                <a:cs typeface="Consolas" pitchFamily="49" charset="0"/>
              </a:rPr>
            </a:b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local_iterator</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begin(</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size_type</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br>
              <a:rPr lang="en-CA" sz="1800" dirty="0" smtClean="0">
                <a:latin typeface="Consolas" pitchFamily="49" charset="0"/>
                <a:cs typeface="Consolas" pitchFamily="49" charset="0"/>
              </a:rPr>
            </a:br>
            <a:r>
              <a:rPr lang="en-CA" sz="1800" dirty="0" smtClean="0">
                <a:latin typeface="Consolas" pitchFamily="49" charset="0"/>
                <a:cs typeface="Consolas" pitchFamily="49" charset="0"/>
              </a:rPr>
              <a:t>	</a:t>
            </a:r>
            <a:r>
              <a:rPr lang="en-CA" dirty="0" err="1" smtClean="0">
                <a:latin typeface="Consolas" pitchFamily="49" charset="0"/>
                <a:cs typeface="Consolas" pitchFamily="49" charset="0"/>
              </a:rPr>
              <a:t>const_local_iterator</a:t>
            </a:r>
            <a:r>
              <a:rPr lang="en-CA" dirty="0" smtClean="0">
                <a:latin typeface="Consolas" pitchFamily="49" charset="0"/>
                <a:cs typeface="Consolas" pitchFamily="49" charset="0"/>
              </a:rPr>
              <a:t> </a:t>
            </a:r>
            <a:r>
              <a:rPr lang="en-CA" dirty="0">
                <a:solidFill>
                  <a:srgbClr val="FF3399"/>
                </a:solidFill>
                <a:latin typeface="Consolas" pitchFamily="49" charset="0"/>
                <a:cs typeface="Consolas" pitchFamily="49" charset="0"/>
              </a:rPr>
              <a:t>begin</a:t>
            </a:r>
            <a:r>
              <a:rPr lang="en-CA" dirty="0" smtClean="0">
                <a:solidFill>
                  <a:srgbClr val="FF3399"/>
                </a:solidFill>
                <a:latin typeface="Consolas" pitchFamily="49" charset="0"/>
                <a:cs typeface="Consolas" pitchFamily="49" charset="0"/>
              </a:rPr>
              <a:t>(</a:t>
            </a:r>
            <a:r>
              <a:rPr lang="en-CA" dirty="0">
                <a:latin typeface="Consolas" pitchFamily="49" charset="0"/>
                <a:cs typeface="Consolas" pitchFamily="49" charset="0"/>
              </a:rPr>
              <a:t> </a:t>
            </a:r>
            <a:r>
              <a:rPr lang="en-CA" dirty="0" err="1">
                <a:latin typeface="Consolas" pitchFamily="49" charset="0"/>
                <a:cs typeface="Consolas" pitchFamily="49" charset="0"/>
              </a:rPr>
              <a:t>size_type</a:t>
            </a:r>
            <a:r>
              <a:rPr lang="en-CA" dirty="0">
                <a:latin typeface="Consolas" pitchFamily="49" charset="0"/>
                <a:cs typeface="Consolas" pitchFamily="49" charset="0"/>
              </a:rPr>
              <a:t> </a:t>
            </a:r>
            <a:r>
              <a:rPr lang="en-CA" dirty="0" smtClean="0">
                <a:solidFill>
                  <a:srgbClr val="FF3399"/>
                </a:solidFill>
                <a:latin typeface="Consolas" pitchFamily="49" charset="0"/>
                <a:cs typeface="Consolas" pitchFamily="49" charset="0"/>
              </a:rPr>
              <a:t>) </a:t>
            </a:r>
            <a:r>
              <a:rPr lang="en-CA" dirty="0" err="1" smtClean="0">
                <a:latin typeface="Consolas" pitchFamily="49" charset="0"/>
                <a:cs typeface="Consolas" pitchFamily="49" charset="0"/>
              </a:rPr>
              <a:t>const</a:t>
            </a:r>
            <a:r>
              <a:rPr lang="en-CA" dirty="0" smtClean="0">
                <a:latin typeface="Consolas" pitchFamily="49" charset="0"/>
                <a:cs typeface="Consolas" pitchFamily="49" charset="0"/>
              </a:rPr>
              <a:t>;</a:t>
            </a:r>
            <a:endParaRPr lang="en-US" dirty="0">
              <a:latin typeface="Arial" charset="0"/>
              <a:cs typeface="Arial" charset="0"/>
            </a:endParaRPr>
          </a:p>
          <a:p>
            <a:pPr lvl="2" eaLnBrk="1" hangingPunct="1">
              <a:buNone/>
            </a:pPr>
            <a:endParaRPr lang="en-US" dirty="0" smtClean="0">
              <a:latin typeface="Arial" charset="0"/>
              <a:cs typeface="Arial" charset="0"/>
            </a:endParaRPr>
          </a:p>
          <a:p>
            <a:pPr lvl="1" eaLnBrk="1" hangingPunct="1"/>
            <a:endParaRPr lang="en-US" dirty="0" smtClean="0">
              <a:latin typeface="Arial" charset="0"/>
              <a:cs typeface="Arial" charset="0"/>
            </a:endParaRPr>
          </a:p>
        </p:txBody>
      </p:sp>
    </p:spTree>
    <p:extLst>
      <p:ext uri="{BB962C8B-B14F-4D97-AF65-F5344CB8AC3E}">
        <p14:creationId xmlns:p14="http://schemas.microsoft.com/office/powerpoint/2010/main" val="156009210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CA" dirty="0" err="1">
                <a:latin typeface="Consolas" pitchFamily="49" charset="0"/>
                <a:cs typeface="Consolas" pitchFamily="49" charset="0"/>
              </a:rPr>
              <a:t>unordered_set</a:t>
            </a:r>
            <a:r>
              <a:rPr lang="en-CA" dirty="0">
                <a:latin typeface="Consolas" pitchFamily="49" charset="0"/>
                <a:cs typeface="Consolas" pitchFamily="49" charset="0"/>
              </a:rPr>
              <a:t>&lt;Key&gt;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p:txBody>
          <a:bodyPr/>
          <a:lstStyle/>
          <a:p>
            <a:pPr eaLnBrk="1" hangingPunct="1">
              <a:buFont typeface="Arial" charset="0"/>
              <a:buNone/>
            </a:pPr>
            <a:r>
              <a:rPr lang="en-US" dirty="0" smtClean="0">
                <a:latin typeface="Arial" charset="0"/>
                <a:cs typeface="Arial" charset="0"/>
              </a:rPr>
              <a:t>	Member functions include:</a:t>
            </a:r>
          </a:p>
          <a:p>
            <a:pPr lvl="1" eaLnBrk="1" hangingPunct="1"/>
            <a:r>
              <a:rPr lang="en-US" dirty="0" smtClean="0">
                <a:latin typeface="Arial" charset="0"/>
                <a:cs typeface="Arial" charset="0"/>
              </a:rPr>
              <a:t>Capacity</a:t>
            </a:r>
          </a:p>
          <a:p>
            <a:pPr marL="342900" lvl="1" indent="-342900" eaLnBrk="1" hangingPunct="1">
              <a:buNone/>
            </a:pPr>
            <a:r>
              <a:rPr lang="en-US" dirty="0" smtClean="0">
                <a:latin typeface="Arial" charset="0"/>
                <a:cs typeface="Arial" charset="0"/>
              </a:rPr>
              <a:t>		</a:t>
            </a:r>
            <a:r>
              <a:rPr lang="en-US" dirty="0" err="1" smtClean="0">
                <a:latin typeface="Consolas" pitchFamily="49" charset="0"/>
                <a:cs typeface="Consolas" pitchFamily="49" charset="0"/>
              </a:rPr>
              <a:t>size_type</a:t>
            </a:r>
            <a:r>
              <a:rPr lang="en-US" dirty="0" smtClean="0">
                <a:latin typeface="Consolas" pitchFamily="49" charset="0"/>
                <a:cs typeface="Consolas" pitchFamily="49" charset="0"/>
              </a:rPr>
              <a:t> </a:t>
            </a:r>
            <a:r>
              <a:rPr lang="en-US" dirty="0" smtClean="0">
                <a:solidFill>
                  <a:srgbClr val="FF3399"/>
                </a:solidFill>
                <a:latin typeface="Consolas" pitchFamily="49" charset="0"/>
                <a:cs typeface="Consolas" pitchFamily="49" charset="0"/>
              </a:rPr>
              <a:t>size() </a:t>
            </a:r>
            <a:r>
              <a:rPr lang="en-US" dirty="0" smtClean="0">
                <a:latin typeface="Consolas" pitchFamily="49" charset="0"/>
                <a:cs typeface="Consolas" pitchFamily="49" charset="0"/>
              </a:rPr>
              <a:t>const </a:t>
            </a:r>
            <a:r>
              <a:rPr lang="en-US" dirty="0" err="1" smtClean="0">
                <a:latin typeface="Consolas" pitchFamily="49" charset="0"/>
                <a:cs typeface="Consolas" pitchFamily="49" charset="0"/>
              </a:rPr>
              <a:t>noexcept</a:t>
            </a:r>
            <a:r>
              <a:rPr lang="en-US" dirty="0" smtClean="0">
                <a:latin typeface="Consolas" pitchFamily="49" charset="0"/>
                <a:cs typeface="Consolas" pitchFamily="49" charset="0"/>
              </a:rPr>
              <a:t>;</a:t>
            </a:r>
          </a:p>
          <a:p>
            <a:pPr marL="342900" lvl="1" indent="-342900" eaLnBrk="1" hangingPunct="1">
              <a:buNone/>
            </a:pPr>
            <a:r>
              <a:rPr lang="en-US" dirty="0" smtClean="0">
                <a:latin typeface="Consolas" pitchFamily="49" charset="0"/>
                <a:cs typeface="Consolas" pitchFamily="49" charset="0"/>
              </a:rPr>
              <a:t>		</a:t>
            </a:r>
            <a:r>
              <a:rPr lang="en-US" dirty="0" err="1" smtClean="0">
                <a:latin typeface="Consolas" pitchFamily="49" charset="0"/>
                <a:cs typeface="Consolas" pitchFamily="49" charset="0"/>
              </a:rPr>
              <a:t>size_type</a:t>
            </a:r>
            <a:r>
              <a:rPr lang="en-US" dirty="0" smtClean="0">
                <a:latin typeface="Consolas" pitchFamily="49" charset="0"/>
                <a:cs typeface="Consolas" pitchFamily="49" charset="0"/>
              </a:rPr>
              <a:t> </a:t>
            </a:r>
            <a:r>
              <a:rPr lang="en-US" dirty="0" err="1" smtClean="0">
                <a:solidFill>
                  <a:srgbClr val="FF3399"/>
                </a:solidFill>
                <a:latin typeface="Consolas" pitchFamily="49" charset="0"/>
                <a:cs typeface="Consolas" pitchFamily="49" charset="0"/>
              </a:rPr>
              <a:t>maxsize</a:t>
            </a:r>
            <a:r>
              <a:rPr lang="en-US" dirty="0" smtClean="0">
                <a:solidFill>
                  <a:srgbClr val="FF3399"/>
                </a:solidFill>
                <a:latin typeface="Consolas" pitchFamily="49" charset="0"/>
                <a:cs typeface="Consolas" pitchFamily="49" charset="0"/>
              </a:rPr>
              <a:t>()</a:t>
            </a:r>
            <a:r>
              <a:rPr lang="en-US" dirty="0" smtClean="0">
                <a:latin typeface="Consolas" pitchFamily="49" charset="0"/>
                <a:cs typeface="Consolas" pitchFamily="49" charset="0"/>
              </a:rPr>
              <a:t> const </a:t>
            </a:r>
            <a:r>
              <a:rPr lang="en-US" dirty="0" err="1" smtClean="0">
                <a:latin typeface="Consolas" pitchFamily="49" charset="0"/>
                <a:cs typeface="Consolas" pitchFamily="49" charset="0"/>
              </a:rPr>
              <a:t>noexcept</a:t>
            </a:r>
            <a:r>
              <a:rPr lang="en-US" dirty="0" smtClean="0">
                <a:latin typeface="Consolas" pitchFamily="49" charset="0"/>
                <a:cs typeface="Consolas" pitchFamily="49" charset="0"/>
              </a:rPr>
              <a:t>;</a:t>
            </a:r>
          </a:p>
          <a:p>
            <a:pPr marL="342900" lvl="1" indent="-342900" eaLnBrk="1" hangingPunct="1">
              <a:buNone/>
            </a:pPr>
            <a:r>
              <a:rPr lang="en-US" dirty="0" smtClean="0">
                <a:latin typeface="Consolas" pitchFamily="49" charset="0"/>
                <a:cs typeface="Consolas" pitchFamily="49" charset="0"/>
              </a:rPr>
              <a:t>		</a:t>
            </a:r>
            <a:r>
              <a:rPr lang="en-US" dirty="0" err="1" smtClean="0">
                <a:latin typeface="Consolas" pitchFamily="49" charset="0"/>
                <a:cs typeface="Consolas" pitchFamily="49" charset="0"/>
              </a:rPr>
              <a:t>bool</a:t>
            </a:r>
            <a:r>
              <a:rPr lang="en-US" dirty="0" smtClean="0">
                <a:latin typeface="Consolas" pitchFamily="49" charset="0"/>
                <a:cs typeface="Consolas" pitchFamily="49" charset="0"/>
              </a:rPr>
              <a:t> </a:t>
            </a:r>
            <a:r>
              <a:rPr lang="en-US" dirty="0" smtClean="0">
                <a:solidFill>
                  <a:srgbClr val="FF3399"/>
                </a:solidFill>
                <a:latin typeface="Consolas" pitchFamily="49" charset="0"/>
                <a:cs typeface="Consolas" pitchFamily="49" charset="0"/>
              </a:rPr>
              <a:t>empty() </a:t>
            </a:r>
            <a:r>
              <a:rPr lang="en-US" dirty="0" smtClean="0">
                <a:latin typeface="Consolas" pitchFamily="49" charset="0"/>
                <a:cs typeface="Consolas" pitchFamily="49" charset="0"/>
              </a:rPr>
              <a:t>const </a:t>
            </a:r>
            <a:r>
              <a:rPr lang="en-US" dirty="0" err="1" smtClean="0">
                <a:latin typeface="Consolas" pitchFamily="49" charset="0"/>
                <a:cs typeface="Consolas" pitchFamily="49" charset="0"/>
              </a:rPr>
              <a:t>noexcept</a:t>
            </a:r>
            <a:r>
              <a:rPr lang="en-US" dirty="0" smtClean="0">
                <a:latin typeface="Consolas" pitchFamily="49" charset="0"/>
                <a:cs typeface="Consolas" pitchFamily="49" charset="0"/>
              </a:rPr>
              <a:t>;</a:t>
            </a:r>
          </a:p>
          <a:p>
            <a:pPr eaLnBrk="1" hangingPunct="1">
              <a:buFont typeface="Arial" charset="0"/>
              <a:buNone/>
            </a:pPr>
            <a:endParaRPr lang="en-US" dirty="0" smtClean="0">
              <a:latin typeface="Arial" charset="0"/>
              <a:cs typeface="Arial" charset="0"/>
            </a:endParaRPr>
          </a:p>
          <a:p>
            <a:pPr lvl="1" eaLnBrk="1" hangingPunct="1"/>
            <a:endParaRPr lang="en-US" dirty="0" smtClean="0">
              <a:latin typeface="Arial" charset="0"/>
              <a:cs typeface="Arial" charset="0"/>
            </a:endParaRPr>
          </a:p>
        </p:txBody>
      </p:sp>
    </p:spTree>
    <p:extLst>
      <p:ext uri="{BB962C8B-B14F-4D97-AF65-F5344CB8AC3E}">
        <p14:creationId xmlns:p14="http://schemas.microsoft.com/office/powerpoint/2010/main" val="158949874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CA" dirty="0" err="1">
                <a:latin typeface="Consolas" pitchFamily="49" charset="0"/>
                <a:cs typeface="Consolas" pitchFamily="49" charset="0"/>
              </a:rPr>
              <a:t>unordered_set</a:t>
            </a:r>
            <a:r>
              <a:rPr lang="en-CA" dirty="0">
                <a:latin typeface="Consolas" pitchFamily="49" charset="0"/>
                <a:cs typeface="Consolas" pitchFamily="49" charset="0"/>
              </a:rPr>
              <a:t>&lt;Key&gt;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p:txBody>
          <a:bodyPr/>
          <a:lstStyle/>
          <a:p>
            <a:pPr eaLnBrk="1" hangingPunct="1">
              <a:buFont typeface="Arial" charset="0"/>
              <a:buNone/>
            </a:pPr>
            <a:r>
              <a:rPr lang="en-US" dirty="0" smtClean="0">
                <a:latin typeface="Arial" charset="0"/>
                <a:cs typeface="Arial" charset="0"/>
              </a:rPr>
              <a:t>	Member functions include:</a:t>
            </a:r>
          </a:p>
          <a:p>
            <a:pPr lvl="1" eaLnBrk="1" hangingPunct="1"/>
            <a:r>
              <a:rPr lang="en-US" dirty="0" smtClean="0">
                <a:latin typeface="Arial" charset="0"/>
                <a:cs typeface="Arial" charset="0"/>
              </a:rPr>
              <a:t>Element </a:t>
            </a:r>
            <a:r>
              <a:rPr lang="en-US" dirty="0" smtClean="0">
                <a:latin typeface="Arial" charset="0"/>
                <a:cs typeface="Arial" charset="0"/>
              </a:rPr>
              <a:t>lookup</a:t>
            </a:r>
            <a:endParaRPr lang="en-US" dirty="0" smtClean="0">
              <a:latin typeface="Arial" charset="0"/>
              <a:cs typeface="Arial" charset="0"/>
            </a:endParaRPr>
          </a:p>
          <a:p>
            <a:pPr lvl="1" eaLnBrk="1" hangingPunct="1">
              <a:buNone/>
            </a:pPr>
            <a:r>
              <a:rPr lang="en-US" dirty="0" smtClean="0">
                <a:latin typeface="Arial" charset="0"/>
                <a:cs typeface="Arial" charset="0"/>
              </a:rPr>
              <a:t>	</a:t>
            </a:r>
            <a:r>
              <a:rPr lang="en-US" dirty="0" smtClean="0">
                <a:latin typeface="Consolas" pitchFamily="49" charset="0"/>
                <a:cs typeface="Consolas" pitchFamily="49" charset="0"/>
              </a:rPr>
              <a:t>	</a:t>
            </a:r>
            <a:r>
              <a:rPr lang="en-CA" dirty="0" smtClean="0">
                <a:latin typeface="Consolas" pitchFamily="49" charset="0"/>
                <a:cs typeface="Consolas" pitchFamily="49" charset="0"/>
              </a:rPr>
              <a:t>iterator</a:t>
            </a:r>
            <a:r>
              <a:rPr lang="en-CA" dirty="0" smtClean="0">
                <a:latin typeface="Consolas" pitchFamily="49" charset="0"/>
                <a:cs typeface="Consolas" pitchFamily="49" charset="0"/>
              </a:rPr>
              <a:t> </a:t>
            </a:r>
            <a:r>
              <a:rPr lang="en-CA" dirty="0" smtClean="0">
                <a:solidFill>
                  <a:srgbClr val="FF3399"/>
                </a:solidFill>
                <a:latin typeface="Consolas" pitchFamily="49" charset="0"/>
                <a:cs typeface="Consolas" pitchFamily="49" charset="0"/>
              </a:rPr>
              <a:t>find(</a:t>
            </a:r>
            <a:r>
              <a:rPr lang="en-CA" dirty="0" smtClean="0">
                <a:latin typeface="Consolas" pitchFamily="49" charset="0"/>
                <a:cs typeface="Consolas" pitchFamily="49" charset="0"/>
              </a:rPr>
              <a:t> </a:t>
            </a:r>
            <a:r>
              <a:rPr lang="en-CA" dirty="0" err="1" smtClean="0">
                <a:latin typeface="Consolas" pitchFamily="49" charset="0"/>
                <a:cs typeface="Consolas" pitchFamily="49" charset="0"/>
              </a:rPr>
              <a:t>const</a:t>
            </a:r>
            <a:r>
              <a:rPr lang="en-CA" dirty="0" smtClean="0">
                <a:latin typeface="Consolas" pitchFamily="49" charset="0"/>
                <a:cs typeface="Consolas" pitchFamily="49" charset="0"/>
              </a:rPr>
              <a:t> </a:t>
            </a:r>
            <a:r>
              <a:rPr lang="en-CA" dirty="0" err="1" smtClean="0">
                <a:latin typeface="Consolas" pitchFamily="49" charset="0"/>
                <a:cs typeface="Consolas" pitchFamily="49" charset="0"/>
              </a:rPr>
              <a:t>key_type</a:t>
            </a:r>
            <a:r>
              <a:rPr lang="en-CA" dirty="0" smtClean="0">
                <a:latin typeface="Consolas" pitchFamily="49" charset="0"/>
                <a:cs typeface="Consolas" pitchFamily="49" charset="0"/>
              </a:rPr>
              <a:t> &amp; </a:t>
            </a:r>
            <a:r>
              <a:rPr lang="en-CA" dirty="0" smtClean="0">
                <a:solidFill>
                  <a:srgbClr val="FF3399"/>
                </a:solidFill>
                <a:latin typeface="Consolas" pitchFamily="49" charset="0"/>
                <a:cs typeface="Consolas" pitchFamily="49" charset="0"/>
              </a:rPr>
              <a:t>)</a:t>
            </a:r>
            <a:r>
              <a:rPr lang="en-CA" dirty="0" smtClean="0">
                <a:latin typeface="Consolas" pitchFamily="49" charset="0"/>
                <a:cs typeface="Consolas" pitchFamily="49" charset="0"/>
              </a:rPr>
              <a:t>;</a:t>
            </a:r>
          </a:p>
          <a:p>
            <a:pPr lvl="2" eaLnBrk="1" hangingPunct="1">
              <a:buNone/>
            </a:pPr>
            <a:r>
              <a:rPr lang="en-CA" sz="1800" dirty="0" err="1" smtClean="0">
                <a:latin typeface="Consolas" pitchFamily="49" charset="0"/>
                <a:cs typeface="Consolas" pitchFamily="49" charset="0"/>
              </a:rPr>
              <a:t>const_iterator</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find( </a:t>
            </a:r>
            <a:r>
              <a:rPr lang="en-CA" sz="1800" dirty="0" err="1">
                <a:latin typeface="Consolas" pitchFamily="49" charset="0"/>
                <a:cs typeface="Consolas" pitchFamily="49" charset="0"/>
              </a:rPr>
              <a:t>const</a:t>
            </a:r>
            <a:r>
              <a:rPr lang="en-CA" sz="1800" dirty="0">
                <a:latin typeface="Consolas" pitchFamily="49" charset="0"/>
                <a:cs typeface="Consolas" pitchFamily="49" charset="0"/>
              </a:rPr>
              <a:t> </a:t>
            </a:r>
            <a:r>
              <a:rPr lang="en-CA" sz="1800" dirty="0" err="1">
                <a:latin typeface="Consolas" pitchFamily="49" charset="0"/>
                <a:cs typeface="Consolas" pitchFamily="49" charset="0"/>
              </a:rPr>
              <a:t>key_type</a:t>
            </a:r>
            <a:r>
              <a:rPr lang="en-CA" sz="1800" dirty="0">
                <a:latin typeface="Consolas" pitchFamily="49" charset="0"/>
                <a:cs typeface="Consolas" pitchFamily="49" charset="0"/>
              </a:rPr>
              <a:t> </a:t>
            </a:r>
            <a:r>
              <a:rPr lang="en-CA" sz="1800" dirty="0" smtClean="0">
                <a:latin typeface="Consolas" pitchFamily="49" charset="0"/>
                <a:cs typeface="Consolas" pitchFamily="49" charset="0"/>
              </a:rPr>
              <a:t>&amp;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 </a:t>
            </a:r>
            <a:r>
              <a:rPr lang="en-CA" sz="1800" dirty="0" smtClean="0">
                <a:latin typeface="Consolas" pitchFamily="49" charset="0"/>
                <a:cs typeface="Consolas" pitchFamily="49" charset="0"/>
              </a:rPr>
              <a:t>const; </a:t>
            </a:r>
          </a:p>
          <a:p>
            <a:pPr lvl="2" eaLnBrk="1" hangingPunct="1">
              <a:buNone/>
            </a:pPr>
            <a:endParaRPr lang="en-CA" sz="1800" dirty="0" smtClean="0">
              <a:latin typeface="Consolas" pitchFamily="49" charset="0"/>
              <a:cs typeface="Consolas" pitchFamily="49" charset="0"/>
            </a:endParaRPr>
          </a:p>
          <a:p>
            <a:pPr lvl="2" eaLnBrk="1" hangingPunct="1">
              <a:buNone/>
            </a:pPr>
            <a:r>
              <a:rPr lang="en-CA" sz="1800" dirty="0" err="1" smtClean="0">
                <a:latin typeface="Consolas" pitchFamily="49" charset="0"/>
                <a:cs typeface="Consolas" pitchFamily="49" charset="0"/>
              </a:rPr>
              <a:t>size_type</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count(</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const</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key_type</a:t>
            </a:r>
            <a:r>
              <a:rPr lang="en-CA" sz="1800" dirty="0" smtClean="0">
                <a:latin typeface="Consolas" pitchFamily="49" charset="0"/>
                <a:cs typeface="Consolas" pitchFamily="49" charset="0"/>
              </a:rPr>
              <a:t> &amp;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p>
          <a:p>
            <a:pPr lvl="2" eaLnBrk="1" hangingPunct="1">
              <a:buNone/>
            </a:pPr>
            <a:endParaRPr lang="en-CA" sz="1800" dirty="0" smtClean="0">
              <a:latin typeface="Consolas" pitchFamily="49" charset="0"/>
              <a:cs typeface="Consolas" pitchFamily="49" charset="0"/>
            </a:endParaRPr>
          </a:p>
          <a:p>
            <a:pPr lvl="2" eaLnBrk="1" hangingPunct="1">
              <a:buNone/>
            </a:pPr>
            <a:r>
              <a:rPr lang="en-CA" sz="1800" dirty="0">
                <a:latin typeface="Consolas" pitchFamily="49" charset="0"/>
                <a:cs typeface="Consolas" pitchFamily="49" charset="0"/>
              </a:rPr>
              <a:t>pair&lt;</a:t>
            </a:r>
            <a:r>
              <a:rPr lang="en-CA" sz="1800" dirty="0" err="1">
                <a:latin typeface="Consolas" pitchFamily="49" charset="0"/>
                <a:cs typeface="Consolas" pitchFamily="49" charset="0"/>
              </a:rPr>
              <a:t>iterator,iterator</a:t>
            </a:r>
            <a:r>
              <a:rPr lang="en-CA" sz="1800" dirty="0" smtClean="0">
                <a:latin typeface="Consolas" pitchFamily="49" charset="0"/>
                <a:cs typeface="Consolas" pitchFamily="49" charset="0"/>
              </a:rPr>
              <a:t>&gt; </a:t>
            </a:r>
            <a:r>
              <a:rPr lang="en-CA" sz="1800" dirty="0" err="1" smtClean="0">
                <a:solidFill>
                  <a:srgbClr val="FF3399"/>
                </a:solidFill>
                <a:latin typeface="Consolas" pitchFamily="49" charset="0"/>
                <a:cs typeface="Consolas" pitchFamily="49" charset="0"/>
              </a:rPr>
              <a:t>equal_range</a:t>
            </a:r>
            <a:r>
              <a:rPr lang="en-CA" sz="1800" dirty="0" smtClean="0">
                <a:solidFill>
                  <a:srgbClr val="FF3399"/>
                </a:solidFill>
                <a:latin typeface="Consolas" pitchFamily="49" charset="0"/>
                <a:cs typeface="Consolas" pitchFamily="49" charset="0"/>
              </a:rPr>
              <a:t>( </a:t>
            </a:r>
            <a:r>
              <a:rPr lang="en-CA" sz="1800" dirty="0" err="1" smtClean="0">
                <a:latin typeface="Consolas" pitchFamily="49" charset="0"/>
                <a:cs typeface="Consolas" pitchFamily="49" charset="0"/>
              </a:rPr>
              <a:t>const</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key_type</a:t>
            </a:r>
            <a:r>
              <a:rPr lang="en-CA" sz="1800" dirty="0" smtClean="0">
                <a:latin typeface="Consolas" pitchFamily="49" charset="0"/>
                <a:cs typeface="Consolas" pitchFamily="49" charset="0"/>
              </a:rPr>
              <a:t> &amp;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p>
          <a:p>
            <a:pPr lvl="2" eaLnBrk="1" hangingPunct="1">
              <a:buNone/>
            </a:pPr>
            <a:r>
              <a:rPr lang="en-CA" sz="1800" dirty="0" smtClean="0">
                <a:latin typeface="Consolas" pitchFamily="49" charset="0"/>
                <a:cs typeface="Consolas" pitchFamily="49" charset="0"/>
              </a:rPr>
              <a:t>pair&lt;</a:t>
            </a:r>
            <a:r>
              <a:rPr lang="en-CA" sz="1800" dirty="0" err="1" smtClean="0">
                <a:latin typeface="Consolas" pitchFamily="49" charset="0"/>
                <a:cs typeface="Consolas" pitchFamily="49" charset="0"/>
              </a:rPr>
              <a:t>const_iterator,const_iterator</a:t>
            </a:r>
            <a:r>
              <a:rPr lang="en-CA" sz="1800" dirty="0" smtClean="0">
                <a:latin typeface="Consolas" pitchFamily="49" charset="0"/>
                <a:cs typeface="Consolas" pitchFamily="49" charset="0"/>
              </a:rPr>
              <a:t>&gt;</a:t>
            </a:r>
          </a:p>
          <a:p>
            <a:pPr lvl="2" eaLnBrk="1" hangingPunct="1">
              <a:buNone/>
            </a:pPr>
            <a:r>
              <a:rPr lang="en-CA" sz="1800" dirty="0" smtClean="0">
                <a:solidFill>
                  <a:srgbClr val="FF3399"/>
                </a:solidFill>
                <a:latin typeface="Consolas" pitchFamily="49" charset="0"/>
                <a:cs typeface="Consolas" pitchFamily="49" charset="0"/>
              </a:rPr>
              <a:t>    </a:t>
            </a:r>
            <a:r>
              <a:rPr lang="en-CA" sz="1800" dirty="0" err="1" smtClean="0">
                <a:solidFill>
                  <a:srgbClr val="FF3399"/>
                </a:solidFill>
                <a:latin typeface="Consolas" pitchFamily="49" charset="0"/>
                <a:cs typeface="Consolas" pitchFamily="49" charset="0"/>
              </a:rPr>
              <a:t>equal_range</a:t>
            </a:r>
            <a:r>
              <a:rPr lang="en-CA" sz="1800" dirty="0">
                <a:solidFill>
                  <a:srgbClr val="FF3399"/>
                </a:solidFill>
                <a:latin typeface="Consolas" pitchFamily="49" charset="0"/>
                <a:cs typeface="Consolas" pitchFamily="49" charset="0"/>
              </a:rPr>
              <a:t>( </a:t>
            </a:r>
            <a:r>
              <a:rPr lang="en-CA" sz="1800" dirty="0" err="1">
                <a:latin typeface="Consolas" pitchFamily="49" charset="0"/>
                <a:cs typeface="Consolas" pitchFamily="49" charset="0"/>
              </a:rPr>
              <a:t>const</a:t>
            </a:r>
            <a:r>
              <a:rPr lang="en-CA" sz="1800" dirty="0">
                <a:latin typeface="Consolas" pitchFamily="49" charset="0"/>
                <a:cs typeface="Consolas" pitchFamily="49" charset="0"/>
              </a:rPr>
              <a:t> </a:t>
            </a:r>
            <a:r>
              <a:rPr lang="en-CA" sz="1800" dirty="0" err="1">
                <a:latin typeface="Consolas" pitchFamily="49" charset="0"/>
                <a:cs typeface="Consolas" pitchFamily="49" charset="0"/>
              </a:rPr>
              <a:t>key_type</a:t>
            </a:r>
            <a:r>
              <a:rPr lang="en-CA" sz="1800" dirty="0">
                <a:latin typeface="Consolas" pitchFamily="49" charset="0"/>
                <a:cs typeface="Consolas" pitchFamily="49" charset="0"/>
              </a:rPr>
              <a:t> &amp;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const</a:t>
            </a:r>
            <a:r>
              <a:rPr lang="en-CA" sz="1800" dirty="0" smtClean="0">
                <a:latin typeface="Consolas" pitchFamily="49" charset="0"/>
                <a:cs typeface="Consolas" pitchFamily="49" charset="0"/>
              </a:rPr>
              <a:t>;</a:t>
            </a:r>
            <a:endParaRPr lang="en-CA" sz="1800" dirty="0">
              <a:latin typeface="Consolas" pitchFamily="49" charset="0"/>
              <a:cs typeface="Consolas" pitchFamily="49" charset="0"/>
            </a:endParaRPr>
          </a:p>
          <a:p>
            <a:pPr lvl="2" eaLnBrk="1" hangingPunct="1">
              <a:buNone/>
            </a:pPr>
            <a:endParaRPr lang="en-CA" sz="1800" dirty="0" smtClean="0">
              <a:latin typeface="Consolas" pitchFamily="49" charset="0"/>
              <a:cs typeface="Consolas" pitchFamily="49" charset="0"/>
            </a:endParaRPr>
          </a:p>
        </p:txBody>
      </p:sp>
    </p:spTree>
    <p:extLst>
      <p:ext uri="{BB962C8B-B14F-4D97-AF65-F5344CB8AC3E}">
        <p14:creationId xmlns:p14="http://schemas.microsoft.com/office/powerpoint/2010/main" val="175779863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CA" dirty="0" err="1">
                <a:latin typeface="Consolas" pitchFamily="49" charset="0"/>
                <a:cs typeface="Consolas" pitchFamily="49" charset="0"/>
              </a:rPr>
              <a:t>unordered_set</a:t>
            </a:r>
            <a:r>
              <a:rPr lang="en-CA" dirty="0">
                <a:latin typeface="Consolas" pitchFamily="49" charset="0"/>
                <a:cs typeface="Consolas" pitchFamily="49" charset="0"/>
              </a:rPr>
              <a:t>&lt;Key&gt;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a:xfrm>
            <a:off x="457200" y="1600200"/>
            <a:ext cx="8686800" cy="4525963"/>
          </a:xfrm>
        </p:spPr>
        <p:txBody>
          <a:bodyPr/>
          <a:lstStyle/>
          <a:p>
            <a:pPr eaLnBrk="1" hangingPunct="1">
              <a:buFont typeface="Arial" charset="0"/>
              <a:buNone/>
            </a:pPr>
            <a:r>
              <a:rPr lang="en-US" dirty="0" smtClean="0">
                <a:latin typeface="Arial" charset="0"/>
                <a:cs typeface="Arial" charset="0"/>
              </a:rPr>
              <a:t>	Member functions include:</a:t>
            </a:r>
          </a:p>
          <a:p>
            <a:pPr lvl="1" eaLnBrk="1" hangingPunct="1"/>
            <a:r>
              <a:rPr lang="en-US" dirty="0" smtClean="0">
                <a:latin typeface="Arial" charset="0"/>
                <a:cs typeface="Arial" charset="0"/>
              </a:rPr>
              <a:t>Modifiers</a:t>
            </a:r>
          </a:p>
          <a:p>
            <a:pPr lvl="1" eaLnBrk="1" hangingPunct="1">
              <a:buNone/>
            </a:pPr>
            <a:r>
              <a:rPr lang="en-US" dirty="0" smtClean="0">
                <a:latin typeface="Arial" charset="0"/>
                <a:cs typeface="Arial" charset="0"/>
              </a:rPr>
              <a:t>	</a:t>
            </a:r>
            <a:r>
              <a:rPr lang="en-US" dirty="0" smtClean="0">
                <a:latin typeface="Consolas" pitchFamily="49" charset="0"/>
                <a:cs typeface="Consolas" pitchFamily="49" charset="0"/>
              </a:rPr>
              <a:t>	</a:t>
            </a:r>
            <a:r>
              <a:rPr lang="en-CA" dirty="0">
                <a:latin typeface="Consolas" pitchFamily="49" charset="0"/>
                <a:cs typeface="Consolas" pitchFamily="49" charset="0"/>
              </a:rPr>
              <a:t>template &lt;class... </a:t>
            </a:r>
            <a:r>
              <a:rPr lang="en-CA" dirty="0" err="1">
                <a:latin typeface="Consolas" pitchFamily="49" charset="0"/>
                <a:cs typeface="Consolas" pitchFamily="49" charset="0"/>
              </a:rPr>
              <a:t>Args</a:t>
            </a:r>
            <a:r>
              <a:rPr lang="en-CA" dirty="0" smtClean="0">
                <a:latin typeface="Consolas" pitchFamily="49" charset="0"/>
                <a:cs typeface="Consolas" pitchFamily="49" charset="0"/>
              </a:rPr>
              <a:t>&gt; iterator</a:t>
            </a:r>
            <a:r>
              <a:rPr lang="en-CA" dirty="0" smtClean="0">
                <a:solidFill>
                  <a:srgbClr val="FF3399"/>
                </a:solidFill>
                <a:latin typeface="Consolas" pitchFamily="49" charset="0"/>
                <a:cs typeface="Consolas" pitchFamily="49" charset="0"/>
              </a:rPr>
              <a:t> emplace( </a:t>
            </a:r>
            <a:r>
              <a:rPr lang="en-CA" dirty="0" err="1">
                <a:latin typeface="Consolas" pitchFamily="49" charset="0"/>
                <a:cs typeface="Consolas" pitchFamily="49" charset="0"/>
              </a:rPr>
              <a:t>Args</a:t>
            </a:r>
            <a:r>
              <a:rPr lang="en-CA" dirty="0">
                <a:latin typeface="Consolas" pitchFamily="49" charset="0"/>
                <a:cs typeface="Consolas" pitchFamily="49" charset="0"/>
              </a:rPr>
              <a:t>&amp;&amp;... </a:t>
            </a:r>
            <a:r>
              <a:rPr lang="en-CA" dirty="0" smtClean="0">
                <a:solidFill>
                  <a:srgbClr val="FF3399"/>
                </a:solidFill>
                <a:latin typeface="Consolas" pitchFamily="49" charset="0"/>
                <a:cs typeface="Consolas" pitchFamily="49" charset="0"/>
              </a:rPr>
              <a:t>)</a:t>
            </a:r>
            <a:r>
              <a:rPr lang="en-CA" dirty="0" smtClean="0">
                <a:latin typeface="Consolas" pitchFamily="49" charset="0"/>
                <a:cs typeface="Consolas" pitchFamily="49" charset="0"/>
              </a:rPr>
              <a:t>;</a:t>
            </a:r>
            <a:endParaRPr lang="en-CA" dirty="0" smtClean="0">
              <a:latin typeface="Consolas" pitchFamily="49" charset="0"/>
              <a:cs typeface="Consolas" pitchFamily="49" charset="0"/>
            </a:endParaRPr>
          </a:p>
          <a:p>
            <a:pPr lvl="1" eaLnBrk="1" hangingPunct="1">
              <a:buNone/>
            </a:pPr>
            <a:r>
              <a:rPr lang="en-US" dirty="0">
                <a:latin typeface="Arial" charset="0"/>
                <a:cs typeface="Arial" charset="0"/>
              </a:rPr>
              <a:t>	</a:t>
            </a:r>
            <a:r>
              <a:rPr lang="en-US" dirty="0">
                <a:latin typeface="Consolas" pitchFamily="49" charset="0"/>
                <a:cs typeface="Consolas" pitchFamily="49" charset="0"/>
              </a:rPr>
              <a:t>	</a:t>
            </a:r>
            <a:r>
              <a:rPr lang="en-CA" dirty="0">
                <a:latin typeface="Consolas" pitchFamily="49" charset="0"/>
                <a:cs typeface="Consolas" pitchFamily="49" charset="0"/>
              </a:rPr>
              <a:t>template &lt;class... </a:t>
            </a:r>
            <a:r>
              <a:rPr lang="en-CA" dirty="0" err="1" smtClean="0">
                <a:latin typeface="Consolas" pitchFamily="49" charset="0"/>
                <a:cs typeface="Consolas" pitchFamily="49" charset="0"/>
              </a:rPr>
              <a:t>Args</a:t>
            </a:r>
            <a:r>
              <a:rPr lang="en-CA" dirty="0" smtClean="0">
                <a:latin typeface="Consolas" pitchFamily="49" charset="0"/>
                <a:cs typeface="Consolas" pitchFamily="49" charset="0"/>
              </a:rPr>
              <a:t>&gt;</a:t>
            </a:r>
            <a:br>
              <a:rPr lang="en-CA" dirty="0" smtClean="0">
                <a:latin typeface="Consolas" pitchFamily="49" charset="0"/>
                <a:cs typeface="Consolas" pitchFamily="49" charset="0"/>
              </a:rPr>
            </a:br>
            <a:r>
              <a:rPr lang="en-CA" dirty="0" smtClean="0">
                <a:latin typeface="Consolas" pitchFamily="49" charset="0"/>
                <a:cs typeface="Consolas" pitchFamily="49" charset="0"/>
              </a:rPr>
              <a:t>	iterator</a:t>
            </a:r>
            <a:r>
              <a:rPr lang="en-CA" dirty="0" smtClean="0">
                <a:solidFill>
                  <a:srgbClr val="FF3399"/>
                </a:solidFill>
                <a:latin typeface="Consolas" pitchFamily="49" charset="0"/>
                <a:cs typeface="Consolas" pitchFamily="49" charset="0"/>
              </a:rPr>
              <a:t> </a:t>
            </a:r>
            <a:r>
              <a:rPr lang="en-CA" dirty="0" err="1" smtClean="0">
                <a:solidFill>
                  <a:srgbClr val="FF3399"/>
                </a:solidFill>
                <a:latin typeface="Consolas" pitchFamily="49" charset="0"/>
                <a:cs typeface="Consolas" pitchFamily="49" charset="0"/>
              </a:rPr>
              <a:t>emplace_hint</a:t>
            </a:r>
            <a:r>
              <a:rPr lang="en-CA" dirty="0" smtClean="0">
                <a:solidFill>
                  <a:srgbClr val="FF3399"/>
                </a:solidFill>
                <a:latin typeface="Consolas" pitchFamily="49" charset="0"/>
                <a:cs typeface="Consolas" pitchFamily="49" charset="0"/>
              </a:rPr>
              <a:t>( </a:t>
            </a:r>
            <a:r>
              <a:rPr lang="en-CA" dirty="0" err="1" smtClean="0">
                <a:latin typeface="Consolas" pitchFamily="49" charset="0"/>
                <a:cs typeface="Consolas" pitchFamily="49" charset="0"/>
              </a:rPr>
              <a:t>const_iterator</a:t>
            </a:r>
            <a:r>
              <a:rPr lang="en-CA" dirty="0" smtClean="0">
                <a:latin typeface="Consolas" pitchFamily="49" charset="0"/>
                <a:cs typeface="Consolas" pitchFamily="49" charset="0"/>
              </a:rPr>
              <a:t>, </a:t>
            </a:r>
            <a:r>
              <a:rPr lang="en-CA" dirty="0" err="1" smtClean="0">
                <a:latin typeface="Consolas" pitchFamily="49" charset="0"/>
                <a:cs typeface="Consolas" pitchFamily="49" charset="0"/>
              </a:rPr>
              <a:t>Args</a:t>
            </a:r>
            <a:r>
              <a:rPr lang="en-CA" dirty="0">
                <a:latin typeface="Consolas" pitchFamily="49" charset="0"/>
                <a:cs typeface="Consolas" pitchFamily="49" charset="0"/>
              </a:rPr>
              <a:t>&amp;&amp;... </a:t>
            </a:r>
            <a:r>
              <a:rPr lang="en-CA" dirty="0">
                <a:solidFill>
                  <a:srgbClr val="FF3399"/>
                </a:solidFill>
                <a:latin typeface="Consolas" pitchFamily="49" charset="0"/>
                <a:cs typeface="Consolas" pitchFamily="49" charset="0"/>
              </a:rPr>
              <a:t>)</a:t>
            </a:r>
            <a:r>
              <a:rPr lang="en-CA" dirty="0">
                <a:latin typeface="Consolas" pitchFamily="49" charset="0"/>
                <a:cs typeface="Consolas" pitchFamily="49" charset="0"/>
              </a:rPr>
              <a:t>;</a:t>
            </a:r>
          </a:p>
          <a:p>
            <a:pPr lvl="1" eaLnBrk="1" hangingPunct="1">
              <a:buNone/>
            </a:pPr>
            <a:endParaRPr lang="en-CA" dirty="0" smtClean="0">
              <a:latin typeface="Consolas" pitchFamily="49" charset="0"/>
              <a:cs typeface="Consolas" pitchFamily="49" charset="0"/>
            </a:endParaRPr>
          </a:p>
          <a:p>
            <a:pPr lvl="1" eaLnBrk="1" hangingPunct="1">
              <a:buNone/>
            </a:pPr>
            <a:r>
              <a:rPr lang="en-CA" dirty="0" smtClean="0">
                <a:latin typeface="Consolas" pitchFamily="49" charset="0"/>
                <a:cs typeface="Consolas" pitchFamily="49" charset="0"/>
              </a:rPr>
              <a:t>		</a:t>
            </a:r>
            <a:r>
              <a:rPr lang="en-CA" dirty="0">
                <a:latin typeface="Consolas" pitchFamily="49" charset="0"/>
                <a:cs typeface="Consolas" pitchFamily="49" charset="0"/>
              </a:rPr>
              <a:t>pair&lt;</a:t>
            </a:r>
            <a:r>
              <a:rPr lang="en-CA" dirty="0" err="1">
                <a:latin typeface="Consolas" pitchFamily="49" charset="0"/>
                <a:cs typeface="Consolas" pitchFamily="49" charset="0"/>
              </a:rPr>
              <a:t>iterator,bool</a:t>
            </a:r>
            <a:r>
              <a:rPr lang="en-CA" dirty="0">
                <a:latin typeface="Consolas" pitchFamily="49" charset="0"/>
                <a:cs typeface="Consolas" pitchFamily="49" charset="0"/>
              </a:rPr>
              <a:t>&gt; </a:t>
            </a:r>
            <a:r>
              <a:rPr lang="en-CA" dirty="0" smtClean="0">
                <a:solidFill>
                  <a:srgbClr val="FF3399"/>
                </a:solidFill>
                <a:latin typeface="Consolas" pitchFamily="49" charset="0"/>
                <a:cs typeface="Consolas" pitchFamily="49" charset="0"/>
              </a:rPr>
              <a:t>insert(</a:t>
            </a:r>
            <a:r>
              <a:rPr lang="en-CA" dirty="0" smtClean="0">
                <a:latin typeface="Consolas" pitchFamily="49" charset="0"/>
                <a:cs typeface="Consolas" pitchFamily="49" charset="0"/>
              </a:rPr>
              <a:t> reference&amp; </a:t>
            </a:r>
            <a:r>
              <a:rPr lang="en-CA" dirty="0" smtClean="0">
                <a:solidFill>
                  <a:srgbClr val="FF3399"/>
                </a:solidFill>
                <a:latin typeface="Consolas" pitchFamily="49" charset="0"/>
                <a:cs typeface="Consolas" pitchFamily="49" charset="0"/>
              </a:rPr>
              <a:t>)</a:t>
            </a:r>
            <a:r>
              <a:rPr lang="en-CA" dirty="0" smtClean="0">
                <a:latin typeface="Consolas" pitchFamily="49" charset="0"/>
                <a:cs typeface="Consolas" pitchFamily="49" charset="0"/>
              </a:rPr>
              <a:t>;</a:t>
            </a:r>
            <a:endParaRPr lang="en-CA" dirty="0" smtClean="0">
              <a:latin typeface="Consolas" pitchFamily="49" charset="0"/>
              <a:cs typeface="Consolas" pitchFamily="49" charset="0"/>
            </a:endParaRPr>
          </a:p>
          <a:p>
            <a:pPr lvl="1" eaLnBrk="1" hangingPunct="1">
              <a:buNone/>
            </a:pPr>
            <a:r>
              <a:rPr lang="en-CA" dirty="0">
                <a:latin typeface="Consolas" pitchFamily="49" charset="0"/>
                <a:cs typeface="Consolas" pitchFamily="49" charset="0"/>
              </a:rPr>
              <a:t>		pair&lt;</a:t>
            </a:r>
            <a:r>
              <a:rPr lang="en-CA" dirty="0" err="1">
                <a:latin typeface="Consolas" pitchFamily="49" charset="0"/>
                <a:cs typeface="Consolas" pitchFamily="49" charset="0"/>
              </a:rPr>
              <a:t>iterator,bool</a:t>
            </a:r>
            <a:r>
              <a:rPr lang="en-CA" dirty="0">
                <a:latin typeface="Consolas" pitchFamily="49" charset="0"/>
                <a:cs typeface="Consolas" pitchFamily="49" charset="0"/>
              </a:rPr>
              <a:t>&gt; </a:t>
            </a:r>
            <a:r>
              <a:rPr lang="en-CA" dirty="0">
                <a:solidFill>
                  <a:srgbClr val="FF3399"/>
                </a:solidFill>
                <a:latin typeface="Consolas" pitchFamily="49" charset="0"/>
                <a:cs typeface="Consolas" pitchFamily="49" charset="0"/>
              </a:rPr>
              <a:t>insert(</a:t>
            </a:r>
            <a:r>
              <a:rPr lang="en-CA" dirty="0">
                <a:latin typeface="Consolas" pitchFamily="49" charset="0"/>
                <a:cs typeface="Consolas" pitchFamily="49" charset="0"/>
              </a:rPr>
              <a:t> </a:t>
            </a:r>
            <a:r>
              <a:rPr lang="en-CA" dirty="0" err="1" smtClean="0">
                <a:latin typeface="Consolas" pitchFamily="49" charset="0"/>
                <a:cs typeface="Consolas" pitchFamily="49" charset="0"/>
              </a:rPr>
              <a:t>value_type</a:t>
            </a:r>
            <a:r>
              <a:rPr lang="en-CA" dirty="0" smtClean="0">
                <a:latin typeface="Consolas" pitchFamily="49" charset="0"/>
                <a:cs typeface="Consolas" pitchFamily="49" charset="0"/>
              </a:rPr>
              <a:t> &amp;&amp; </a:t>
            </a:r>
            <a:r>
              <a:rPr lang="en-CA" dirty="0" smtClean="0">
                <a:solidFill>
                  <a:srgbClr val="FF3399"/>
                </a:solidFill>
                <a:latin typeface="Consolas" pitchFamily="49" charset="0"/>
                <a:cs typeface="Consolas" pitchFamily="49" charset="0"/>
              </a:rPr>
              <a:t>)</a:t>
            </a:r>
            <a:r>
              <a:rPr lang="en-CA" dirty="0" smtClean="0">
                <a:latin typeface="Consolas" pitchFamily="49" charset="0"/>
                <a:cs typeface="Consolas" pitchFamily="49" charset="0"/>
              </a:rPr>
              <a:t>;</a:t>
            </a:r>
          </a:p>
          <a:p>
            <a:pPr lvl="1" eaLnBrk="1" hangingPunct="1">
              <a:buNone/>
            </a:pPr>
            <a:endParaRPr lang="en-CA" dirty="0">
              <a:latin typeface="Consolas" pitchFamily="49" charset="0"/>
              <a:cs typeface="Consolas" pitchFamily="49" charset="0"/>
            </a:endParaRPr>
          </a:p>
          <a:p>
            <a:pPr lvl="1" eaLnBrk="1" hangingPunct="1">
              <a:buNone/>
            </a:pPr>
            <a:r>
              <a:rPr lang="en-CA" dirty="0">
                <a:latin typeface="Consolas" pitchFamily="49" charset="0"/>
                <a:cs typeface="Consolas" pitchFamily="49" charset="0"/>
              </a:rPr>
              <a:t>		pair&lt;</a:t>
            </a:r>
            <a:r>
              <a:rPr lang="en-CA" dirty="0" err="1">
                <a:latin typeface="Consolas" pitchFamily="49" charset="0"/>
                <a:cs typeface="Consolas" pitchFamily="49" charset="0"/>
              </a:rPr>
              <a:t>iterator,bool</a:t>
            </a:r>
            <a:r>
              <a:rPr lang="en-CA" dirty="0">
                <a:latin typeface="Consolas" pitchFamily="49" charset="0"/>
                <a:cs typeface="Consolas" pitchFamily="49" charset="0"/>
              </a:rPr>
              <a:t>&gt; </a:t>
            </a:r>
            <a:r>
              <a:rPr lang="en-CA" dirty="0">
                <a:solidFill>
                  <a:srgbClr val="FF3399"/>
                </a:solidFill>
                <a:latin typeface="Consolas" pitchFamily="49" charset="0"/>
                <a:cs typeface="Consolas" pitchFamily="49" charset="0"/>
              </a:rPr>
              <a:t>insert(</a:t>
            </a:r>
            <a:r>
              <a:rPr lang="en-CA" dirty="0">
                <a:latin typeface="Consolas" pitchFamily="49" charset="0"/>
                <a:cs typeface="Consolas" pitchFamily="49" charset="0"/>
              </a:rPr>
              <a:t> </a:t>
            </a:r>
            <a:r>
              <a:rPr lang="en-CA" dirty="0" err="1" smtClean="0">
                <a:latin typeface="Consolas" pitchFamily="49" charset="0"/>
                <a:cs typeface="Consolas" pitchFamily="49" charset="0"/>
              </a:rPr>
              <a:t>const_iterator</a:t>
            </a:r>
            <a:r>
              <a:rPr lang="en-CA" dirty="0" smtClean="0">
                <a:latin typeface="Consolas" pitchFamily="49" charset="0"/>
                <a:cs typeface="Consolas" pitchFamily="49" charset="0"/>
              </a:rPr>
              <a:t>, reference</a:t>
            </a:r>
            <a:r>
              <a:rPr lang="en-CA" dirty="0">
                <a:latin typeface="Consolas" pitchFamily="49" charset="0"/>
                <a:cs typeface="Consolas" pitchFamily="49" charset="0"/>
              </a:rPr>
              <a:t>&amp; </a:t>
            </a:r>
            <a:r>
              <a:rPr lang="en-CA" dirty="0">
                <a:solidFill>
                  <a:srgbClr val="FF3399"/>
                </a:solidFill>
                <a:latin typeface="Consolas" pitchFamily="49" charset="0"/>
                <a:cs typeface="Consolas" pitchFamily="49" charset="0"/>
              </a:rPr>
              <a:t>)</a:t>
            </a:r>
            <a:r>
              <a:rPr lang="en-CA" dirty="0">
                <a:latin typeface="Consolas" pitchFamily="49" charset="0"/>
                <a:cs typeface="Consolas" pitchFamily="49" charset="0"/>
              </a:rPr>
              <a:t>;</a:t>
            </a:r>
          </a:p>
          <a:p>
            <a:pPr lvl="1" eaLnBrk="1" hangingPunct="1">
              <a:buNone/>
            </a:pPr>
            <a:r>
              <a:rPr lang="en-CA" dirty="0">
                <a:latin typeface="Consolas" pitchFamily="49" charset="0"/>
                <a:cs typeface="Consolas" pitchFamily="49" charset="0"/>
              </a:rPr>
              <a:t>		pair&lt;</a:t>
            </a:r>
            <a:r>
              <a:rPr lang="en-CA" dirty="0" err="1">
                <a:latin typeface="Consolas" pitchFamily="49" charset="0"/>
                <a:cs typeface="Consolas" pitchFamily="49" charset="0"/>
              </a:rPr>
              <a:t>iterator,bool</a:t>
            </a:r>
            <a:r>
              <a:rPr lang="en-CA" dirty="0">
                <a:latin typeface="Consolas" pitchFamily="49" charset="0"/>
                <a:cs typeface="Consolas" pitchFamily="49" charset="0"/>
              </a:rPr>
              <a:t>&gt; </a:t>
            </a:r>
            <a:r>
              <a:rPr lang="en-CA" dirty="0">
                <a:solidFill>
                  <a:srgbClr val="FF3399"/>
                </a:solidFill>
                <a:latin typeface="Consolas" pitchFamily="49" charset="0"/>
                <a:cs typeface="Consolas" pitchFamily="49" charset="0"/>
              </a:rPr>
              <a:t>insert(</a:t>
            </a:r>
            <a:r>
              <a:rPr lang="en-CA" dirty="0">
                <a:latin typeface="Consolas" pitchFamily="49" charset="0"/>
                <a:cs typeface="Consolas" pitchFamily="49" charset="0"/>
              </a:rPr>
              <a:t> </a:t>
            </a:r>
            <a:r>
              <a:rPr lang="en-CA" dirty="0" err="1">
                <a:latin typeface="Consolas" pitchFamily="49" charset="0"/>
                <a:cs typeface="Consolas" pitchFamily="49" charset="0"/>
              </a:rPr>
              <a:t>const_iterator</a:t>
            </a:r>
            <a:r>
              <a:rPr lang="en-CA" dirty="0">
                <a:latin typeface="Consolas" pitchFamily="49" charset="0"/>
                <a:cs typeface="Consolas" pitchFamily="49" charset="0"/>
              </a:rPr>
              <a:t>, </a:t>
            </a:r>
            <a:r>
              <a:rPr lang="en-CA" dirty="0" err="1" smtClean="0">
                <a:latin typeface="Consolas" pitchFamily="49" charset="0"/>
                <a:cs typeface="Consolas" pitchFamily="49" charset="0"/>
              </a:rPr>
              <a:t>value_type</a:t>
            </a:r>
            <a:r>
              <a:rPr lang="en-CA" dirty="0" smtClean="0">
                <a:latin typeface="Consolas" pitchFamily="49" charset="0"/>
                <a:cs typeface="Consolas" pitchFamily="49" charset="0"/>
              </a:rPr>
              <a:t> </a:t>
            </a:r>
            <a:r>
              <a:rPr lang="en-CA" dirty="0">
                <a:latin typeface="Consolas" pitchFamily="49" charset="0"/>
                <a:cs typeface="Consolas" pitchFamily="49" charset="0"/>
              </a:rPr>
              <a:t>&amp;&amp; </a:t>
            </a:r>
            <a:r>
              <a:rPr lang="en-CA" dirty="0">
                <a:solidFill>
                  <a:srgbClr val="FF3399"/>
                </a:solidFill>
                <a:latin typeface="Consolas" pitchFamily="49" charset="0"/>
                <a:cs typeface="Consolas" pitchFamily="49" charset="0"/>
              </a:rPr>
              <a:t>)</a:t>
            </a:r>
            <a:r>
              <a:rPr lang="en-CA" dirty="0">
                <a:latin typeface="Consolas" pitchFamily="49" charset="0"/>
                <a:cs typeface="Consolas" pitchFamily="49" charset="0"/>
              </a:rPr>
              <a:t>;</a:t>
            </a:r>
          </a:p>
          <a:p>
            <a:pPr lvl="2" eaLnBrk="1" hangingPunct="1">
              <a:buNone/>
            </a:pPr>
            <a:endParaRPr lang="en-CA" sz="1800" dirty="0" smtClean="0">
              <a:latin typeface="Consolas" pitchFamily="49" charset="0"/>
              <a:cs typeface="Consolas" pitchFamily="49" charset="0"/>
            </a:endParaRPr>
          </a:p>
        </p:txBody>
      </p:sp>
    </p:spTree>
    <p:extLst>
      <p:ext uri="{BB962C8B-B14F-4D97-AF65-F5344CB8AC3E}">
        <p14:creationId xmlns:p14="http://schemas.microsoft.com/office/powerpoint/2010/main" val="378283528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CA" dirty="0" err="1">
                <a:latin typeface="Consolas" pitchFamily="49" charset="0"/>
                <a:cs typeface="Consolas" pitchFamily="49" charset="0"/>
              </a:rPr>
              <a:t>unordered_set</a:t>
            </a:r>
            <a:r>
              <a:rPr lang="en-CA" dirty="0">
                <a:latin typeface="Consolas" pitchFamily="49" charset="0"/>
                <a:cs typeface="Consolas" pitchFamily="49" charset="0"/>
              </a:rPr>
              <a:t>&lt;Key&gt;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a:xfrm>
            <a:off x="457200" y="1600200"/>
            <a:ext cx="8686800" cy="4525963"/>
          </a:xfrm>
        </p:spPr>
        <p:txBody>
          <a:bodyPr/>
          <a:lstStyle/>
          <a:p>
            <a:pPr eaLnBrk="1" hangingPunct="1">
              <a:buFont typeface="Arial" charset="0"/>
              <a:buNone/>
            </a:pPr>
            <a:r>
              <a:rPr lang="en-US" dirty="0" smtClean="0">
                <a:latin typeface="Arial" charset="0"/>
                <a:cs typeface="Arial" charset="0"/>
              </a:rPr>
              <a:t>	Member functions include:</a:t>
            </a:r>
          </a:p>
          <a:p>
            <a:pPr lvl="1" eaLnBrk="1" hangingPunct="1"/>
            <a:r>
              <a:rPr lang="en-US" dirty="0" smtClean="0">
                <a:latin typeface="Arial" charset="0"/>
                <a:cs typeface="Arial" charset="0"/>
              </a:rPr>
              <a:t>Modifiers</a:t>
            </a:r>
          </a:p>
          <a:p>
            <a:pPr lvl="1" eaLnBrk="1" hangingPunct="1">
              <a:buNone/>
            </a:pPr>
            <a:r>
              <a:rPr lang="en-US" dirty="0" smtClean="0">
                <a:latin typeface="Arial" charset="0"/>
                <a:cs typeface="Arial" charset="0"/>
              </a:rPr>
              <a:t>	</a:t>
            </a:r>
            <a:r>
              <a:rPr lang="en-US" dirty="0" smtClean="0">
                <a:latin typeface="Consolas" pitchFamily="49" charset="0"/>
                <a:cs typeface="Consolas" pitchFamily="49" charset="0"/>
              </a:rPr>
              <a:t>	</a:t>
            </a:r>
            <a:r>
              <a:rPr lang="en-CA" dirty="0" smtClean="0">
                <a:latin typeface="Consolas" pitchFamily="49" charset="0"/>
                <a:cs typeface="Consolas" pitchFamily="49" charset="0"/>
              </a:rPr>
              <a:t>iterator </a:t>
            </a:r>
            <a:r>
              <a:rPr lang="en-CA" dirty="0" smtClean="0">
                <a:solidFill>
                  <a:srgbClr val="FF3399"/>
                </a:solidFill>
                <a:latin typeface="Consolas" pitchFamily="49" charset="0"/>
                <a:cs typeface="Consolas" pitchFamily="49" charset="0"/>
              </a:rPr>
              <a:t>erase(</a:t>
            </a:r>
            <a:r>
              <a:rPr lang="en-CA" dirty="0" smtClean="0">
                <a:latin typeface="Consolas" pitchFamily="49" charset="0"/>
                <a:cs typeface="Consolas" pitchFamily="49" charset="0"/>
              </a:rPr>
              <a:t> </a:t>
            </a:r>
            <a:r>
              <a:rPr lang="en-CA" dirty="0" err="1" smtClean="0">
                <a:latin typeface="Consolas" pitchFamily="49" charset="0"/>
                <a:cs typeface="Consolas" pitchFamily="49" charset="0"/>
              </a:rPr>
              <a:t>const_iterator</a:t>
            </a:r>
            <a:r>
              <a:rPr lang="en-CA" dirty="0" smtClean="0">
                <a:latin typeface="Consolas" pitchFamily="49" charset="0"/>
                <a:cs typeface="Consolas" pitchFamily="49" charset="0"/>
              </a:rPr>
              <a:t> </a:t>
            </a:r>
            <a:r>
              <a:rPr lang="en-CA" dirty="0" smtClean="0">
                <a:latin typeface="Consolas" pitchFamily="49" charset="0"/>
                <a:cs typeface="Consolas" pitchFamily="49" charset="0"/>
              </a:rPr>
              <a:t>position </a:t>
            </a:r>
            <a:r>
              <a:rPr lang="en-CA" dirty="0" smtClean="0">
                <a:solidFill>
                  <a:srgbClr val="FF3399"/>
                </a:solidFill>
                <a:latin typeface="Consolas" pitchFamily="49" charset="0"/>
                <a:cs typeface="Consolas" pitchFamily="49" charset="0"/>
              </a:rPr>
              <a:t>)</a:t>
            </a:r>
            <a:r>
              <a:rPr lang="en-CA" dirty="0" smtClean="0">
                <a:latin typeface="Consolas" pitchFamily="49" charset="0"/>
                <a:cs typeface="Consolas" pitchFamily="49" charset="0"/>
              </a:rPr>
              <a:t>;</a:t>
            </a:r>
          </a:p>
          <a:p>
            <a:pPr lvl="2" eaLnBrk="1" hangingPunct="1">
              <a:buNone/>
            </a:pPr>
            <a:r>
              <a:rPr lang="en-CA" sz="1800" dirty="0" smtClean="0">
                <a:latin typeface="Consolas" pitchFamily="49" charset="0"/>
                <a:cs typeface="Consolas" pitchFamily="49" charset="0"/>
              </a:rPr>
              <a:t>iterator </a:t>
            </a:r>
            <a:r>
              <a:rPr lang="en-CA" sz="1800" dirty="0" smtClean="0">
                <a:solidFill>
                  <a:srgbClr val="FF3399"/>
                </a:solidFill>
                <a:latin typeface="Consolas" pitchFamily="49" charset="0"/>
                <a:cs typeface="Consolas" pitchFamily="49" charset="0"/>
              </a:rPr>
              <a:t>erase(</a:t>
            </a:r>
            <a:r>
              <a:rPr lang="en-CA" sz="1800" dirty="0" smtClean="0">
                <a:latin typeface="Consolas" pitchFamily="49" charset="0"/>
                <a:cs typeface="Consolas" pitchFamily="49" charset="0"/>
              </a:rPr>
              <a:t> reference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p>
          <a:p>
            <a:pPr lvl="2" eaLnBrk="1" hangingPunct="1">
              <a:buNone/>
            </a:pPr>
            <a:r>
              <a:rPr lang="en-CA" sz="1800" dirty="0" smtClean="0">
                <a:latin typeface="Consolas" pitchFamily="49" charset="0"/>
                <a:cs typeface="Consolas" pitchFamily="49" charset="0"/>
              </a:rPr>
              <a:t>iterator </a:t>
            </a:r>
            <a:r>
              <a:rPr lang="en-CA" sz="1800" dirty="0" smtClean="0">
                <a:solidFill>
                  <a:srgbClr val="FF3399"/>
                </a:solidFill>
                <a:latin typeface="Consolas" pitchFamily="49" charset="0"/>
                <a:cs typeface="Consolas" pitchFamily="49" charset="0"/>
              </a:rPr>
              <a:t>insert( </a:t>
            </a:r>
            <a:r>
              <a:rPr lang="en-CA" sz="1800" dirty="0" err="1" smtClean="0">
                <a:latin typeface="Consolas" pitchFamily="49" charset="0"/>
                <a:cs typeface="Consolas" pitchFamily="49" charset="0"/>
              </a:rPr>
              <a:t>const_iterator</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const_iterator</a:t>
            </a:r>
            <a:r>
              <a:rPr lang="en-CA" sz="1800" dirty="0" smtClean="0">
                <a:latin typeface="Consolas" pitchFamily="49" charset="0"/>
                <a:cs typeface="Consolas" pitchFamily="49" charset="0"/>
              </a:rPr>
              <a:t> );</a:t>
            </a:r>
            <a:endParaRPr lang="en-CA" sz="1800" dirty="0" smtClean="0">
              <a:latin typeface="Consolas" pitchFamily="49" charset="0"/>
              <a:cs typeface="Consolas" pitchFamily="49" charset="0"/>
            </a:endParaRPr>
          </a:p>
          <a:p>
            <a:pPr lvl="2" eaLnBrk="1" hangingPunct="1">
              <a:buNone/>
            </a:pPr>
            <a:endParaRPr lang="en-CA" sz="1800" dirty="0" smtClean="0">
              <a:latin typeface="Consolas" pitchFamily="49" charset="0"/>
              <a:cs typeface="Consolas" pitchFamily="49" charset="0"/>
            </a:endParaRPr>
          </a:p>
          <a:p>
            <a:pPr lvl="2" eaLnBrk="1" hangingPunct="1">
              <a:buNone/>
            </a:pPr>
            <a:r>
              <a:rPr lang="en-CA" sz="1800" dirty="0" smtClean="0">
                <a:latin typeface="Consolas" pitchFamily="49" charset="0"/>
                <a:cs typeface="Consolas" pitchFamily="49" charset="0"/>
              </a:rPr>
              <a:t>void </a:t>
            </a:r>
            <a:r>
              <a:rPr lang="en-CA" sz="1800" dirty="0" smtClean="0">
                <a:solidFill>
                  <a:srgbClr val="FF3399"/>
                </a:solidFill>
                <a:latin typeface="Consolas" pitchFamily="49" charset="0"/>
                <a:cs typeface="Consolas" pitchFamily="49" charset="0"/>
              </a:rPr>
              <a:t>clear()</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noexcept</a:t>
            </a:r>
            <a:r>
              <a:rPr lang="en-CA" sz="1800" dirty="0" smtClean="0">
                <a:latin typeface="Consolas" pitchFamily="49" charset="0"/>
                <a:cs typeface="Consolas" pitchFamily="49" charset="0"/>
              </a:rPr>
              <a:t>;</a:t>
            </a:r>
          </a:p>
          <a:p>
            <a:pPr lvl="2" eaLnBrk="1" hangingPunct="1">
              <a:buNone/>
            </a:pPr>
            <a:endParaRPr lang="en-CA" sz="1800" dirty="0" smtClean="0">
              <a:latin typeface="Consolas" pitchFamily="49" charset="0"/>
              <a:cs typeface="Consolas" pitchFamily="49" charset="0"/>
            </a:endParaRPr>
          </a:p>
          <a:p>
            <a:pPr lvl="2" eaLnBrk="1" hangingPunct="1">
              <a:buNone/>
            </a:pPr>
            <a:r>
              <a:rPr lang="en-CA" sz="1800" dirty="0" smtClean="0">
                <a:latin typeface="Consolas" pitchFamily="49" charset="0"/>
                <a:cs typeface="Consolas" pitchFamily="49" charset="0"/>
              </a:rPr>
              <a:t>void </a:t>
            </a:r>
            <a:r>
              <a:rPr lang="en-CA" sz="1800" dirty="0" smtClean="0">
                <a:solidFill>
                  <a:srgbClr val="FF3399"/>
                </a:solidFill>
                <a:latin typeface="Consolas" pitchFamily="49" charset="0"/>
                <a:cs typeface="Consolas" pitchFamily="49" charset="0"/>
              </a:rPr>
              <a:t>swap(</a:t>
            </a:r>
            <a:r>
              <a:rPr lang="en-CA" sz="1800" dirty="0">
                <a:latin typeface="Consolas" pitchFamily="49" charset="0"/>
                <a:cs typeface="Consolas" pitchFamily="49" charset="0"/>
              </a:rPr>
              <a:t> </a:t>
            </a:r>
            <a:r>
              <a:rPr lang="en-CA" sz="1800" dirty="0" err="1" smtClean="0">
                <a:latin typeface="Consolas" pitchFamily="49" charset="0"/>
                <a:cs typeface="Consolas" pitchFamily="49" charset="0"/>
              </a:rPr>
              <a:t>unordered_set</a:t>
            </a:r>
            <a:r>
              <a:rPr lang="en-CA" sz="1800" dirty="0" smtClean="0">
                <a:latin typeface="Consolas" pitchFamily="49" charset="0"/>
                <a:cs typeface="Consolas" pitchFamily="49" charset="0"/>
              </a:rPr>
              <a:t> &amp;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endParaRPr lang="en-CA" sz="1800" dirty="0">
              <a:latin typeface="Consolas" pitchFamily="49" charset="0"/>
              <a:cs typeface="Consolas" pitchFamily="49" charset="0"/>
            </a:endParaRPr>
          </a:p>
          <a:p>
            <a:pPr lvl="2" eaLnBrk="1" hangingPunct="1">
              <a:buNone/>
            </a:pPr>
            <a:endParaRPr lang="en-CA" sz="1800" dirty="0" smtClean="0">
              <a:latin typeface="Consolas" pitchFamily="49" charset="0"/>
              <a:cs typeface="Consolas" pitchFamily="49" charset="0"/>
            </a:endParaRPr>
          </a:p>
        </p:txBody>
      </p:sp>
    </p:spTree>
    <p:extLst>
      <p:ext uri="{BB962C8B-B14F-4D97-AF65-F5344CB8AC3E}">
        <p14:creationId xmlns:p14="http://schemas.microsoft.com/office/powerpoint/2010/main" val="372429565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CA" dirty="0" err="1">
                <a:latin typeface="Consolas" pitchFamily="49" charset="0"/>
                <a:cs typeface="Consolas" pitchFamily="49" charset="0"/>
              </a:rPr>
              <a:t>unordered_set</a:t>
            </a:r>
            <a:r>
              <a:rPr lang="en-CA" dirty="0">
                <a:latin typeface="Consolas" pitchFamily="49" charset="0"/>
                <a:cs typeface="Consolas" pitchFamily="49" charset="0"/>
              </a:rPr>
              <a:t>&lt;Key&gt;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a:xfrm>
            <a:off x="457200" y="1600200"/>
            <a:ext cx="8686800" cy="4525963"/>
          </a:xfrm>
        </p:spPr>
        <p:txBody>
          <a:bodyPr/>
          <a:lstStyle/>
          <a:p>
            <a:pPr eaLnBrk="1" hangingPunct="1">
              <a:buFont typeface="Arial" charset="0"/>
              <a:buNone/>
            </a:pPr>
            <a:r>
              <a:rPr lang="en-US" dirty="0" smtClean="0">
                <a:latin typeface="Arial" charset="0"/>
                <a:cs typeface="Arial" charset="0"/>
              </a:rPr>
              <a:t>	Member functions include:</a:t>
            </a:r>
          </a:p>
          <a:p>
            <a:pPr lvl="1" eaLnBrk="1" hangingPunct="1"/>
            <a:r>
              <a:rPr lang="en-CA" dirty="0" smtClean="0"/>
              <a:t>Allocator</a:t>
            </a:r>
            <a:endParaRPr lang="en-US" dirty="0" smtClean="0">
              <a:latin typeface="Arial" charset="0"/>
              <a:cs typeface="Arial" charset="0"/>
            </a:endParaRPr>
          </a:p>
          <a:p>
            <a:pPr lvl="1" eaLnBrk="1" hangingPunct="1">
              <a:buNone/>
            </a:pPr>
            <a:r>
              <a:rPr lang="en-CA" dirty="0" smtClean="0">
                <a:latin typeface="Consolas" pitchFamily="49" charset="0"/>
                <a:cs typeface="Consolas" pitchFamily="49" charset="0"/>
              </a:rPr>
              <a:t>		 </a:t>
            </a:r>
            <a:r>
              <a:rPr lang="en-CA" dirty="0" err="1" smtClean="0">
                <a:latin typeface="Consolas" pitchFamily="49" charset="0"/>
                <a:cs typeface="Consolas" pitchFamily="49" charset="0"/>
              </a:rPr>
              <a:t>allocator_type</a:t>
            </a:r>
            <a:r>
              <a:rPr lang="en-CA" dirty="0" smtClean="0">
                <a:latin typeface="Consolas" pitchFamily="49" charset="0"/>
                <a:cs typeface="Consolas" pitchFamily="49" charset="0"/>
              </a:rPr>
              <a:t> </a:t>
            </a:r>
            <a:r>
              <a:rPr lang="en-CA" dirty="0" err="1" smtClean="0">
                <a:solidFill>
                  <a:srgbClr val="FF3399"/>
                </a:solidFill>
                <a:latin typeface="Consolas" pitchFamily="49" charset="0"/>
                <a:cs typeface="Consolas" pitchFamily="49" charset="0"/>
              </a:rPr>
              <a:t>get_allocator</a:t>
            </a:r>
            <a:r>
              <a:rPr lang="en-CA" dirty="0" smtClean="0">
                <a:solidFill>
                  <a:srgbClr val="FF3399"/>
                </a:solidFill>
                <a:latin typeface="Consolas" pitchFamily="49" charset="0"/>
                <a:cs typeface="Consolas" pitchFamily="49" charset="0"/>
              </a:rPr>
              <a:t>() </a:t>
            </a:r>
            <a:r>
              <a:rPr lang="en-CA" dirty="0" smtClean="0">
                <a:latin typeface="Consolas" pitchFamily="49" charset="0"/>
                <a:cs typeface="Consolas" pitchFamily="49" charset="0"/>
              </a:rPr>
              <a:t>const </a:t>
            </a:r>
            <a:r>
              <a:rPr lang="en-CA" dirty="0" err="1" smtClean="0">
                <a:latin typeface="Consolas" pitchFamily="49" charset="0"/>
                <a:cs typeface="Consolas" pitchFamily="49" charset="0"/>
              </a:rPr>
              <a:t>noexcept</a:t>
            </a:r>
            <a:r>
              <a:rPr lang="en-CA" dirty="0" smtClean="0">
                <a:latin typeface="Consolas" pitchFamily="49" charset="0"/>
                <a:cs typeface="Consolas" pitchFamily="49" charset="0"/>
              </a:rPr>
              <a:t>;</a:t>
            </a:r>
          </a:p>
          <a:p>
            <a:pPr lvl="1" eaLnBrk="1" hangingPunct="1">
              <a:buNone/>
            </a:pPr>
            <a:endParaRPr lang="en-CA" dirty="0" smtClean="0">
              <a:latin typeface="Consolas" pitchFamily="49" charset="0"/>
              <a:cs typeface="Consolas" pitchFamily="49" charset="0"/>
            </a:endParaRPr>
          </a:p>
          <a:p>
            <a:pPr lvl="1" eaLnBrk="1" hangingPunct="1"/>
            <a:r>
              <a:rPr lang="en-CA" dirty="0" smtClean="0"/>
              <a:t>Non-member function overloads</a:t>
            </a:r>
          </a:p>
          <a:p>
            <a:pPr lvl="1" eaLnBrk="1" hangingPunct="1">
              <a:buNone/>
            </a:pPr>
            <a:r>
              <a:rPr lang="en-CA" dirty="0" smtClean="0">
                <a:latin typeface="Consolas" pitchFamily="49" charset="0"/>
                <a:cs typeface="Consolas" pitchFamily="49" charset="0"/>
              </a:rPr>
              <a:t>		template &lt; typename T &gt;</a:t>
            </a:r>
          </a:p>
          <a:p>
            <a:pPr lvl="1" eaLnBrk="1" hangingPunct="1">
              <a:buNone/>
            </a:pPr>
            <a:r>
              <a:rPr lang="en-CA" dirty="0" smtClean="0">
                <a:latin typeface="Consolas" pitchFamily="49" charset="0"/>
                <a:cs typeface="Consolas" pitchFamily="49" charset="0"/>
              </a:rPr>
              <a:t>		void </a:t>
            </a:r>
            <a:r>
              <a:rPr lang="en-CA" dirty="0" smtClean="0">
                <a:solidFill>
                  <a:srgbClr val="FF3399"/>
                </a:solidFill>
                <a:latin typeface="Consolas" pitchFamily="49" charset="0"/>
                <a:cs typeface="Consolas" pitchFamily="49" charset="0"/>
              </a:rPr>
              <a:t>swap( </a:t>
            </a:r>
            <a:r>
              <a:rPr lang="en-CA" dirty="0" smtClean="0">
                <a:latin typeface="Consolas" pitchFamily="49" charset="0"/>
                <a:cs typeface="Consolas" pitchFamily="49" charset="0"/>
              </a:rPr>
              <a:t>vector&lt;T&gt; &amp;, vector&lt;T&gt; &amp; </a:t>
            </a:r>
            <a:r>
              <a:rPr lang="en-CA" dirty="0" smtClean="0">
                <a:solidFill>
                  <a:srgbClr val="FF3399"/>
                </a:solidFill>
                <a:latin typeface="Consolas" pitchFamily="49" charset="0"/>
                <a:cs typeface="Consolas" pitchFamily="49" charset="0"/>
              </a:rPr>
              <a:t>)</a:t>
            </a:r>
            <a:r>
              <a:rPr lang="en-CA" dirty="0" smtClean="0">
                <a:latin typeface="Consolas" pitchFamily="49" charset="0"/>
                <a:cs typeface="Consolas" pitchFamily="49" charset="0"/>
              </a:rPr>
              <a:t>;</a:t>
            </a:r>
          </a:p>
          <a:p>
            <a:pPr lvl="1" eaLnBrk="1" hangingPunct="1">
              <a:buNone/>
            </a:pPr>
            <a:endParaRPr lang="en-CA" dirty="0" smtClean="0">
              <a:latin typeface="Consolas" pitchFamily="49" charset="0"/>
              <a:cs typeface="Consolas" pitchFamily="49" charset="0"/>
            </a:endParaRPr>
          </a:p>
          <a:p>
            <a:pPr lvl="1" eaLnBrk="1" hangingPunct="1">
              <a:buNone/>
            </a:pPr>
            <a:r>
              <a:rPr lang="en-CA" dirty="0" smtClean="0">
                <a:latin typeface="Consolas" pitchFamily="49" charset="0"/>
                <a:cs typeface="Consolas" pitchFamily="49" charset="0"/>
              </a:rPr>
              <a:t>		template &lt; typename T &gt;</a:t>
            </a:r>
          </a:p>
          <a:p>
            <a:pPr lvl="1" eaLnBrk="1" hangingPunct="1">
              <a:buNone/>
            </a:pPr>
            <a:r>
              <a:rPr lang="en-CA" dirty="0" smtClean="0">
                <a:latin typeface="Consolas" pitchFamily="49" charset="0"/>
                <a:cs typeface="Consolas" pitchFamily="49" charset="0"/>
              </a:rPr>
              <a:t>		</a:t>
            </a:r>
            <a:r>
              <a:rPr lang="en-CA" dirty="0" err="1" smtClean="0">
                <a:latin typeface="Consolas" pitchFamily="49" charset="0"/>
                <a:cs typeface="Consolas" pitchFamily="49" charset="0"/>
              </a:rPr>
              <a:t>bool</a:t>
            </a:r>
            <a:r>
              <a:rPr lang="en-CA" dirty="0" smtClean="0">
                <a:latin typeface="Consolas" pitchFamily="49" charset="0"/>
                <a:cs typeface="Consolas" pitchFamily="49" charset="0"/>
              </a:rPr>
              <a:t> </a:t>
            </a:r>
            <a:r>
              <a:rPr lang="en-CA" dirty="0" smtClean="0">
                <a:solidFill>
                  <a:srgbClr val="FF3399"/>
                </a:solidFill>
                <a:latin typeface="Consolas" pitchFamily="49" charset="0"/>
                <a:cs typeface="Consolas" pitchFamily="49" charset="0"/>
              </a:rPr>
              <a:t>operator==( </a:t>
            </a:r>
            <a:r>
              <a:rPr lang="en-CA" dirty="0" smtClean="0">
                <a:latin typeface="Consolas" pitchFamily="49" charset="0"/>
                <a:cs typeface="Consolas" pitchFamily="49" charset="0"/>
              </a:rPr>
              <a:t>const vector&lt;T&gt; &amp;, const vector&lt;T&gt; &amp; </a:t>
            </a:r>
            <a:r>
              <a:rPr lang="en-CA" dirty="0" smtClean="0">
                <a:solidFill>
                  <a:srgbClr val="FF3399"/>
                </a:solidFill>
                <a:latin typeface="Consolas" pitchFamily="49" charset="0"/>
                <a:cs typeface="Consolas" pitchFamily="49" charset="0"/>
              </a:rPr>
              <a:t>)</a:t>
            </a:r>
            <a:r>
              <a:rPr lang="en-CA" dirty="0" smtClean="0">
                <a:latin typeface="Consolas" pitchFamily="49" charset="0"/>
                <a:cs typeface="Consolas" pitchFamily="49" charset="0"/>
              </a:rPr>
              <a:t>;</a:t>
            </a:r>
          </a:p>
          <a:p>
            <a:pPr lvl="2" eaLnBrk="1" hangingPunct="1"/>
            <a:endParaRPr lang="en-CA" dirty="0" smtClean="0"/>
          </a:p>
          <a:p>
            <a:pPr lvl="2" eaLnBrk="1" hangingPunct="1"/>
            <a:r>
              <a:rPr lang="en-CA" dirty="0" smtClean="0"/>
              <a:t>Includes the relational operators </a:t>
            </a:r>
            <a:r>
              <a:rPr lang="en-CA" dirty="0" smtClean="0">
                <a:latin typeface="Consolas" pitchFamily="49" charset="0"/>
                <a:cs typeface="Consolas" pitchFamily="49" charset="0"/>
              </a:rPr>
              <a:t>!=</a:t>
            </a:r>
            <a:r>
              <a:rPr lang="en-CA" dirty="0" smtClean="0"/>
              <a:t>, </a:t>
            </a:r>
            <a:r>
              <a:rPr lang="en-CA" dirty="0" smtClean="0">
                <a:latin typeface="Consolas" pitchFamily="49" charset="0"/>
                <a:cs typeface="Consolas" pitchFamily="49" charset="0"/>
              </a:rPr>
              <a:t>&lt;</a:t>
            </a:r>
            <a:r>
              <a:rPr lang="en-CA" dirty="0" smtClean="0"/>
              <a:t>, </a:t>
            </a:r>
            <a:r>
              <a:rPr lang="en-CA" dirty="0" smtClean="0">
                <a:latin typeface="Consolas" pitchFamily="49" charset="0"/>
                <a:cs typeface="Consolas" pitchFamily="49" charset="0"/>
              </a:rPr>
              <a:t>&lt;=</a:t>
            </a:r>
            <a:r>
              <a:rPr lang="en-CA" dirty="0" smtClean="0"/>
              <a:t>, </a:t>
            </a:r>
            <a:r>
              <a:rPr lang="en-CA" dirty="0" smtClean="0">
                <a:latin typeface="Consolas" pitchFamily="49" charset="0"/>
                <a:cs typeface="Consolas" pitchFamily="49" charset="0"/>
              </a:rPr>
              <a:t>&gt;</a:t>
            </a:r>
            <a:r>
              <a:rPr lang="en-CA" dirty="0" smtClean="0"/>
              <a:t>, and </a:t>
            </a:r>
            <a:r>
              <a:rPr lang="en-CA" dirty="0" smtClean="0">
                <a:latin typeface="Consolas" pitchFamily="49" charset="0"/>
                <a:cs typeface="Consolas" pitchFamily="49" charset="0"/>
              </a:rPr>
              <a:t>&gt;=</a:t>
            </a:r>
          </a:p>
          <a:p>
            <a:pPr lvl="2" eaLnBrk="1" hangingPunct="1"/>
            <a:r>
              <a:rPr lang="en-CA" dirty="0" smtClean="0"/>
              <a:t>Uses a lexicographical comparison</a:t>
            </a:r>
          </a:p>
          <a:p>
            <a:pPr lvl="1" eaLnBrk="1" hangingPunct="1">
              <a:buNone/>
            </a:pPr>
            <a:endParaRPr lang="en-CA" dirty="0" smtClean="0">
              <a:latin typeface="Consolas" pitchFamily="49" charset="0"/>
              <a:cs typeface="Consolas" pitchFamily="49" charset="0"/>
            </a:endParaRPr>
          </a:p>
        </p:txBody>
      </p:sp>
    </p:spTree>
    <p:extLst>
      <p:ext uri="{BB962C8B-B14F-4D97-AF65-F5344CB8AC3E}">
        <p14:creationId xmlns:p14="http://schemas.microsoft.com/office/powerpoint/2010/main" val="272930531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Summary</a:t>
            </a:r>
            <a:endParaRPr lang="en-CA" dirty="0"/>
          </a:p>
        </p:txBody>
      </p:sp>
      <p:graphicFrame>
        <p:nvGraphicFramePr>
          <p:cNvPr id="4" name="Content Placeholder 3"/>
          <p:cNvGraphicFramePr>
            <a:graphicFrameLocks noGrp="1"/>
          </p:cNvGraphicFramePr>
          <p:nvPr>
            <p:ph idx="1"/>
          </p:nvPr>
        </p:nvGraphicFramePr>
        <p:xfrm>
          <a:off x="85657" y="1628800"/>
          <a:ext cx="8964487" cy="4053840"/>
        </p:xfrm>
        <a:graphic>
          <a:graphicData uri="http://schemas.openxmlformats.org/drawingml/2006/table">
            <a:tbl>
              <a:tblPr>
                <a:tableStyleId>{2D5ABB26-0587-4C30-8999-92F81FD0307C}</a:tableStyleId>
              </a:tblPr>
              <a:tblGrid>
                <a:gridCol w="1600937"/>
                <a:gridCol w="3389462"/>
                <a:gridCol w="3974088"/>
              </a:tblGrid>
              <a:tr h="0">
                <a:tc>
                  <a:txBody>
                    <a:bodyPr/>
                    <a:lstStyle/>
                    <a:p>
                      <a:r>
                        <a:rPr lang="en-CA" b="1" dirty="0" smtClean="0"/>
                        <a:t>Data Structure</a:t>
                      </a:r>
                      <a:endParaRPr lang="en-CA" b="1" dirty="0"/>
                    </a:p>
                  </a:txBody>
                  <a:tcPr>
                    <a:lnT w="12700" cap="flat" cmpd="sng" algn="ctr">
                      <a:solidFill>
                        <a:srgbClr val="7030A0"/>
                      </a:solidFill>
                      <a:prstDash val="solid"/>
                      <a:round/>
                      <a:headEnd type="none" w="med" len="med"/>
                      <a:tailEnd type="none" w="med" len="med"/>
                    </a:lnT>
                    <a:lnB w="12700" cap="flat" cmpd="sng" algn="ctr">
                      <a:solidFill>
                        <a:srgbClr val="7030A0"/>
                      </a:solidFill>
                      <a:prstDash val="solid"/>
                      <a:round/>
                      <a:headEnd type="none" w="med" len="med"/>
                      <a:tailEnd type="none" w="med" len="med"/>
                    </a:lnB>
                  </a:tcPr>
                </a:tc>
                <a:tc gridSpan="2">
                  <a:txBody>
                    <a:bodyPr/>
                    <a:lstStyle/>
                    <a:p>
                      <a:pPr algn="l"/>
                      <a:r>
                        <a:rPr lang="en-CA" b="1" dirty="0" smtClean="0"/>
                        <a:t>                                                   STL Containers</a:t>
                      </a:r>
                      <a:endParaRPr lang="en-CA" b="1" dirty="0"/>
                    </a:p>
                  </a:txBody>
                  <a:tcPr>
                    <a:lnT w="12700" cap="flat" cmpd="sng" algn="ctr">
                      <a:solidFill>
                        <a:srgbClr val="7030A0"/>
                      </a:solidFill>
                      <a:prstDash val="solid"/>
                      <a:round/>
                      <a:headEnd type="none" w="med" len="med"/>
                      <a:tailEnd type="none" w="med" len="med"/>
                    </a:lnT>
                    <a:lnB w="12700" cap="flat" cmpd="sng" algn="ctr">
                      <a:solidFill>
                        <a:srgbClr val="7030A0"/>
                      </a:solidFill>
                      <a:prstDash val="solid"/>
                      <a:round/>
                      <a:headEnd type="none" w="med" len="med"/>
                      <a:tailEnd type="none" w="med" len="med"/>
                    </a:lnB>
                  </a:tcPr>
                </a:tc>
                <a:tc hMerge="1">
                  <a:txBody>
                    <a:bodyPr/>
                    <a:lstStyle/>
                    <a:p>
                      <a:endParaRPr lang="en-CA" dirty="0"/>
                    </a:p>
                  </a:txBody>
                  <a:tcPr>
                    <a:lnT w="12700" cap="flat" cmpd="sng" algn="ctr">
                      <a:solidFill>
                        <a:srgbClr val="7030A0"/>
                      </a:solidFill>
                      <a:prstDash val="solid"/>
                      <a:round/>
                      <a:headEnd type="none" w="med" len="med"/>
                      <a:tailEnd type="none" w="med" len="med"/>
                    </a:lnT>
                    <a:lnB w="12700" cap="flat" cmpd="sng" algn="ctr">
                      <a:solidFill>
                        <a:srgbClr val="7030A0"/>
                      </a:solidFill>
                      <a:prstDash val="solid"/>
                      <a:round/>
                      <a:headEnd type="none" w="med" len="med"/>
                      <a:tailEnd type="none" w="med" len="med"/>
                    </a:lnB>
                  </a:tcPr>
                </a:tc>
              </a:tr>
              <a:tr h="0">
                <a:tc>
                  <a:txBody>
                    <a:bodyPr/>
                    <a:lstStyle/>
                    <a:p>
                      <a:r>
                        <a:rPr lang="en-CA" sz="1600" b="0" dirty="0" smtClean="0"/>
                        <a:t>Array</a:t>
                      </a:r>
                      <a:endParaRPr lang="en-CA" sz="1600" b="0" dirty="0"/>
                    </a:p>
                  </a:txBody>
                  <a:tcPr>
                    <a:lnT w="12700" cap="flat" cmpd="sng" algn="ctr">
                      <a:solidFill>
                        <a:srgbClr val="7030A0"/>
                      </a:solidFill>
                      <a:prstDash val="solid"/>
                      <a:round/>
                      <a:headEnd type="none" w="med" len="med"/>
                      <a:tailEnd type="none" w="med" len="med"/>
                    </a:lnT>
                  </a:tcPr>
                </a:tc>
                <a:tc>
                  <a:txBody>
                    <a:bodyPr/>
                    <a:lstStyle/>
                    <a:p>
                      <a:r>
                        <a:rPr lang="en-CA" sz="1600" dirty="0" smtClean="0">
                          <a:latin typeface="Consolas" pitchFamily="49" charset="0"/>
                          <a:cs typeface="Consolas" pitchFamily="49" charset="0"/>
                        </a:rPr>
                        <a:t>array&lt;T, N&gt;</a:t>
                      </a:r>
                      <a:endParaRPr lang="en-CA" sz="1600" dirty="0">
                        <a:latin typeface="Consolas" pitchFamily="49" charset="0"/>
                        <a:cs typeface="Consolas" pitchFamily="49" charset="0"/>
                      </a:endParaRPr>
                    </a:p>
                  </a:txBody>
                  <a:tcPr>
                    <a:lnT w="12700" cap="flat" cmpd="sng" algn="ctr">
                      <a:solidFill>
                        <a:srgbClr val="7030A0"/>
                      </a:solidFill>
                      <a:prstDash val="solid"/>
                      <a:round/>
                      <a:headEnd type="none" w="med" len="med"/>
                      <a:tailEnd type="none" w="med" len="med"/>
                    </a:lnT>
                  </a:tcPr>
                </a:tc>
                <a:tc>
                  <a:txBody>
                    <a:bodyPr/>
                    <a:lstStyle/>
                    <a:p>
                      <a:r>
                        <a:rPr lang="en-CA" sz="1600" dirty="0" err="1" smtClean="0">
                          <a:latin typeface="Consolas" pitchFamily="49" charset="0"/>
                          <a:cs typeface="Consolas" pitchFamily="49" charset="0"/>
                        </a:rPr>
                        <a:t>bitset</a:t>
                      </a:r>
                      <a:r>
                        <a:rPr lang="en-CA" sz="1600" dirty="0" smtClean="0">
                          <a:latin typeface="Consolas" pitchFamily="49" charset="0"/>
                          <a:cs typeface="Consolas" pitchFamily="49" charset="0"/>
                        </a:rPr>
                        <a:t>&lt;N&gt;</a:t>
                      </a:r>
                      <a:endParaRPr lang="en-CA" sz="1600" dirty="0">
                        <a:latin typeface="Consolas" pitchFamily="49" charset="0"/>
                        <a:cs typeface="Consolas" pitchFamily="49" charset="0"/>
                      </a:endParaRPr>
                    </a:p>
                  </a:txBody>
                  <a:tcPr>
                    <a:lnT w="12700" cap="flat" cmpd="sng" algn="ctr">
                      <a:solidFill>
                        <a:srgbClr val="7030A0"/>
                      </a:solidFill>
                      <a:prstDash val="solid"/>
                      <a:round/>
                      <a:headEnd type="none" w="med" len="med"/>
                      <a:tailEnd type="none" w="med" len="med"/>
                    </a:lnT>
                  </a:tcPr>
                </a:tc>
              </a:tr>
              <a:tr h="0">
                <a:tc>
                  <a:txBody>
                    <a:bodyPr/>
                    <a:lstStyle/>
                    <a:p>
                      <a:endParaRPr lang="en-CA" sz="1600" b="0" dirty="0"/>
                    </a:p>
                  </a:txBody>
                  <a:tcPr>
                    <a:lnB w="12700" cap="flat" cmpd="sng" algn="ctr">
                      <a:solidFill>
                        <a:srgbClr val="7030A0"/>
                      </a:solidFill>
                      <a:prstDash val="sysDot"/>
                      <a:round/>
                      <a:headEnd type="none" w="med" len="med"/>
                      <a:tailEnd type="none" w="med" len="med"/>
                    </a:lnB>
                  </a:tcPr>
                </a:tc>
                <a:tc>
                  <a:txBody>
                    <a:bodyPr/>
                    <a:lstStyle/>
                    <a:p>
                      <a:r>
                        <a:rPr lang="en-CA" sz="1600" dirty="0" smtClean="0">
                          <a:latin typeface="Consolas" pitchFamily="49" charset="0"/>
                          <a:cs typeface="Consolas" pitchFamily="49" charset="0"/>
                        </a:rPr>
                        <a:t>vector&lt;T, A&gt;</a:t>
                      </a:r>
                      <a:endParaRPr lang="en-CA" sz="1600" dirty="0">
                        <a:latin typeface="Consolas" pitchFamily="49" charset="0"/>
                        <a:cs typeface="Consolas" pitchFamily="49" charset="0"/>
                      </a:endParaRPr>
                    </a:p>
                  </a:txBody>
                  <a:tcPr>
                    <a:lnB w="12700" cap="flat" cmpd="sng" algn="ctr">
                      <a:solidFill>
                        <a:srgbClr val="7030A0"/>
                      </a:solidFill>
                      <a:prstDash val="sysDot"/>
                      <a:round/>
                      <a:headEnd type="none" w="med" len="med"/>
                      <a:tailEnd type="none" w="med" len="med"/>
                    </a:lnB>
                  </a:tcPr>
                </a:tc>
                <a:tc>
                  <a:txBody>
                    <a:bodyPr/>
                    <a:lstStyle/>
                    <a:p>
                      <a:r>
                        <a:rPr lang="en-CA" sz="1600" dirty="0" smtClean="0">
                          <a:latin typeface="Consolas" pitchFamily="49" charset="0"/>
                          <a:cs typeface="Consolas" pitchFamily="49" charset="0"/>
                        </a:rPr>
                        <a:t>vector&lt;</a:t>
                      </a:r>
                      <a:r>
                        <a:rPr lang="en-CA" sz="1600" dirty="0" err="1" smtClean="0">
                          <a:latin typeface="Consolas" pitchFamily="49" charset="0"/>
                          <a:cs typeface="Consolas" pitchFamily="49" charset="0"/>
                        </a:rPr>
                        <a:t>bool</a:t>
                      </a:r>
                      <a:r>
                        <a:rPr lang="en-CA" sz="1600" dirty="0" smtClean="0">
                          <a:latin typeface="Consolas" pitchFamily="49" charset="0"/>
                          <a:cs typeface="Consolas" pitchFamily="49" charset="0"/>
                        </a:rPr>
                        <a:t>, A&gt;</a:t>
                      </a:r>
                      <a:endParaRPr lang="en-CA" sz="1600" dirty="0">
                        <a:latin typeface="Consolas" pitchFamily="49" charset="0"/>
                        <a:cs typeface="Consolas" pitchFamily="49" charset="0"/>
                      </a:endParaRPr>
                    </a:p>
                  </a:txBody>
                  <a:tcPr>
                    <a:lnB w="12700" cap="flat" cmpd="sng" algn="ctr">
                      <a:solidFill>
                        <a:srgbClr val="7030A0"/>
                      </a:solidFill>
                      <a:prstDash val="sysDot"/>
                      <a:round/>
                      <a:headEnd type="none" w="med" len="med"/>
                      <a:tailEnd type="none" w="med" len="med"/>
                    </a:lnB>
                  </a:tcPr>
                </a:tc>
              </a:tr>
              <a:tr h="0">
                <a:tc>
                  <a:txBody>
                    <a:bodyPr/>
                    <a:lstStyle/>
                    <a:p>
                      <a:r>
                        <a:rPr lang="en-CA" sz="1600" b="0" dirty="0" smtClean="0"/>
                        <a:t>Linked lists</a:t>
                      </a:r>
                      <a:endParaRPr lang="en-CA" sz="1600" b="0" dirty="0"/>
                    </a:p>
                  </a:txBody>
                  <a:tcPr>
                    <a:lnT w="12700" cap="flat" cmpd="sng" algn="ctr">
                      <a:solidFill>
                        <a:srgbClr val="7030A0"/>
                      </a:solidFill>
                      <a:prstDash val="sysDot"/>
                      <a:round/>
                      <a:headEnd type="none" w="med" len="med"/>
                      <a:tailEnd type="none" w="med" len="med"/>
                    </a:lnT>
                  </a:tcPr>
                </a:tc>
                <a:tc>
                  <a:txBody>
                    <a:bodyPr/>
                    <a:lstStyle/>
                    <a:p>
                      <a:r>
                        <a:rPr lang="en-CA" sz="1600" dirty="0" err="1" smtClean="0">
                          <a:latin typeface="Consolas" pitchFamily="49" charset="0"/>
                          <a:cs typeface="Consolas" pitchFamily="49" charset="0"/>
                        </a:rPr>
                        <a:t>forward_list</a:t>
                      </a:r>
                      <a:r>
                        <a:rPr lang="en-CA" sz="1600" dirty="0" smtClean="0">
                          <a:latin typeface="Consolas" pitchFamily="49" charset="0"/>
                          <a:cs typeface="Consolas" pitchFamily="49" charset="0"/>
                        </a:rPr>
                        <a:t>&lt;T, A&gt;</a:t>
                      </a:r>
                      <a:endParaRPr lang="en-CA" sz="1600" dirty="0">
                        <a:latin typeface="Consolas" pitchFamily="49" charset="0"/>
                        <a:cs typeface="Consolas" pitchFamily="49" charset="0"/>
                      </a:endParaRPr>
                    </a:p>
                  </a:txBody>
                  <a:tcPr>
                    <a:lnT w="12700" cap="flat" cmpd="sng" algn="ctr">
                      <a:solidFill>
                        <a:srgbClr val="7030A0"/>
                      </a:solidFill>
                      <a:prstDash val="sysDot"/>
                      <a:round/>
                      <a:headEnd type="none" w="med" len="med"/>
                      <a:tailEnd type="none" w="med" len="med"/>
                    </a:lnT>
                  </a:tcPr>
                </a:tc>
                <a:tc>
                  <a:txBody>
                    <a:bodyPr/>
                    <a:lstStyle/>
                    <a:p>
                      <a:endParaRPr lang="en-CA" sz="1600" dirty="0">
                        <a:latin typeface="Consolas" pitchFamily="49" charset="0"/>
                        <a:cs typeface="Consolas" pitchFamily="49" charset="0"/>
                      </a:endParaRPr>
                    </a:p>
                  </a:txBody>
                  <a:tcPr>
                    <a:lnT w="12700" cap="flat" cmpd="sng" algn="ctr">
                      <a:solidFill>
                        <a:srgbClr val="7030A0"/>
                      </a:solidFill>
                      <a:prstDash val="sysDot"/>
                      <a:round/>
                      <a:headEnd type="none" w="med" len="med"/>
                      <a:tailEnd type="none" w="med" len="med"/>
                    </a:lnT>
                  </a:tcPr>
                </a:tc>
              </a:tr>
              <a:tr h="0">
                <a:tc>
                  <a:txBody>
                    <a:bodyPr/>
                    <a:lstStyle/>
                    <a:p>
                      <a:endParaRPr lang="en-CA" sz="1600" b="0" dirty="0"/>
                    </a:p>
                  </a:txBody>
                  <a:tcPr>
                    <a:lnB w="12700" cap="flat" cmpd="sng" algn="ctr">
                      <a:solidFill>
                        <a:srgbClr val="7030A0"/>
                      </a:solidFill>
                      <a:prstDash val="sysDot"/>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sz="1600" dirty="0" smtClean="0">
                          <a:latin typeface="Consolas" pitchFamily="49" charset="0"/>
                          <a:cs typeface="Consolas" pitchFamily="49" charset="0"/>
                        </a:rPr>
                        <a:t>list&lt;T, A&gt;</a:t>
                      </a:r>
                    </a:p>
                  </a:txBody>
                  <a:tcPr>
                    <a:lnB w="12700" cap="flat" cmpd="sng" algn="ctr">
                      <a:solidFill>
                        <a:srgbClr val="7030A0"/>
                      </a:solidFill>
                      <a:prstDash val="sysDot"/>
                      <a:round/>
                      <a:headEnd type="none" w="med" len="med"/>
                      <a:tailEnd type="none" w="med" len="med"/>
                    </a:lnB>
                  </a:tcPr>
                </a:tc>
                <a:tc>
                  <a:txBody>
                    <a:bodyPr/>
                    <a:lstStyle/>
                    <a:p>
                      <a:endParaRPr lang="en-CA" sz="1600" dirty="0">
                        <a:latin typeface="Consolas" pitchFamily="49" charset="0"/>
                        <a:cs typeface="Consolas" pitchFamily="49" charset="0"/>
                      </a:endParaRPr>
                    </a:p>
                  </a:txBody>
                  <a:tcPr>
                    <a:lnB w="12700" cap="flat" cmpd="sng" algn="ctr">
                      <a:solidFill>
                        <a:srgbClr val="7030A0"/>
                      </a:solidFill>
                      <a:prstDash val="sysDot"/>
                      <a:round/>
                      <a:headEnd type="none" w="med" len="med"/>
                      <a:tailEnd type="none" w="med" len="med"/>
                    </a:lnB>
                  </a:tcPr>
                </a:tc>
              </a:tr>
              <a:tr h="0">
                <a:tc>
                  <a:txBody>
                    <a:bodyPr/>
                    <a:lstStyle/>
                    <a:p>
                      <a:r>
                        <a:rPr lang="en-CA" sz="1600" b="0" dirty="0" smtClean="0"/>
                        <a:t>Stacks,</a:t>
                      </a:r>
                      <a:r>
                        <a:rPr lang="en-CA" sz="1600" b="0" baseline="0" dirty="0" smtClean="0"/>
                        <a:t> </a:t>
                      </a:r>
                      <a:r>
                        <a:rPr lang="en-CA" sz="1600" b="0" i="1" baseline="0" dirty="0" smtClean="0"/>
                        <a:t>etc</a:t>
                      </a:r>
                      <a:r>
                        <a:rPr lang="en-CA" sz="1600" b="0" baseline="0" dirty="0" smtClean="0"/>
                        <a:t>.</a:t>
                      </a:r>
                      <a:endParaRPr lang="en-CA" sz="1600" b="0" dirty="0"/>
                    </a:p>
                  </a:txBody>
                  <a:tcPr>
                    <a:lnT w="12700" cap="flat" cmpd="sng" algn="ctr">
                      <a:solidFill>
                        <a:srgbClr val="7030A0"/>
                      </a:solidFill>
                      <a:prstDash val="sysDot"/>
                      <a:round/>
                      <a:headEnd type="none" w="med" len="med"/>
                      <a:tailEnd type="none" w="med" len="med"/>
                    </a:lnT>
                  </a:tcPr>
                </a:tc>
                <a:tc>
                  <a:txBody>
                    <a:bodyPr/>
                    <a:lstStyle/>
                    <a:p>
                      <a:r>
                        <a:rPr lang="en-CA" sz="1600" dirty="0" smtClean="0">
                          <a:latin typeface="Consolas" pitchFamily="49" charset="0"/>
                          <a:cs typeface="Consolas" pitchFamily="49" charset="0"/>
                        </a:rPr>
                        <a:t>stack&lt;</a:t>
                      </a:r>
                      <a:r>
                        <a:rPr lang="en-CA" sz="1600" baseline="0" dirty="0" smtClean="0">
                          <a:latin typeface="Consolas" pitchFamily="49" charset="0"/>
                          <a:cs typeface="Consolas" pitchFamily="49" charset="0"/>
                        </a:rPr>
                        <a:t>T, D&gt;</a:t>
                      </a:r>
                      <a:endParaRPr lang="en-CA" sz="1600" dirty="0">
                        <a:latin typeface="Consolas" pitchFamily="49" charset="0"/>
                        <a:cs typeface="Consolas" pitchFamily="49" charset="0"/>
                      </a:endParaRPr>
                    </a:p>
                  </a:txBody>
                  <a:tcPr>
                    <a:lnT w="12700" cap="flat" cmpd="sng" algn="ctr">
                      <a:solidFill>
                        <a:srgbClr val="7030A0"/>
                      </a:solidFill>
                      <a:prstDash val="sysDot"/>
                      <a:round/>
                      <a:headEnd type="none" w="med" len="med"/>
                      <a:tailEnd type="none" w="med" len="med"/>
                    </a:lnT>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sz="1600" dirty="0" smtClean="0">
                          <a:latin typeface="Consolas" pitchFamily="49" charset="0"/>
                          <a:cs typeface="Consolas" pitchFamily="49" charset="0"/>
                        </a:rPr>
                        <a:t>queue&lt;</a:t>
                      </a:r>
                      <a:r>
                        <a:rPr lang="en-CA" sz="1600" baseline="0" dirty="0" smtClean="0">
                          <a:latin typeface="Consolas" pitchFamily="49" charset="0"/>
                          <a:cs typeface="Consolas" pitchFamily="49" charset="0"/>
                        </a:rPr>
                        <a:t>T, D&gt;</a:t>
                      </a:r>
                      <a:endParaRPr lang="en-CA" sz="1600" dirty="0" smtClean="0">
                        <a:latin typeface="Consolas" pitchFamily="49" charset="0"/>
                        <a:cs typeface="Consolas" pitchFamily="49" charset="0"/>
                      </a:endParaRPr>
                    </a:p>
                  </a:txBody>
                  <a:tcPr>
                    <a:lnT w="12700" cap="flat" cmpd="sng" algn="ctr">
                      <a:solidFill>
                        <a:srgbClr val="7030A0"/>
                      </a:solidFill>
                      <a:prstDash val="sysDot"/>
                      <a:round/>
                      <a:headEnd type="none" w="med" len="med"/>
                      <a:tailEnd type="none" w="med" len="med"/>
                    </a:lnT>
                  </a:tcPr>
                </a:tc>
              </a:tr>
              <a:tr h="0">
                <a:tc>
                  <a:txBody>
                    <a:bodyPr/>
                    <a:lstStyle/>
                    <a:p>
                      <a:endParaRPr lang="en-CA" sz="1600" b="0" dirty="0"/>
                    </a:p>
                  </a:txBody>
                  <a:tcPr>
                    <a:lnB w="12700" cap="flat" cmpd="sng" algn="ctr">
                      <a:solidFill>
                        <a:srgbClr val="7030A0"/>
                      </a:solidFill>
                      <a:prstDash val="sysDot"/>
                      <a:round/>
                      <a:headEnd type="none" w="med" len="med"/>
                      <a:tailEnd type="none" w="med" len="med"/>
                    </a:lnB>
                  </a:tcPr>
                </a:tc>
                <a:tc>
                  <a:txBody>
                    <a:bodyPr/>
                    <a:lstStyle/>
                    <a:p>
                      <a:r>
                        <a:rPr lang="en-CA" sz="1600" dirty="0" err="1" smtClean="0">
                          <a:latin typeface="Consolas" pitchFamily="49" charset="0"/>
                          <a:cs typeface="Consolas" pitchFamily="49" charset="0"/>
                        </a:rPr>
                        <a:t>deque</a:t>
                      </a:r>
                      <a:r>
                        <a:rPr lang="en-CA" sz="1600" dirty="0" smtClean="0">
                          <a:latin typeface="Consolas" pitchFamily="49" charset="0"/>
                          <a:cs typeface="Consolas" pitchFamily="49" charset="0"/>
                        </a:rPr>
                        <a:t>&lt;T,</a:t>
                      </a:r>
                      <a:r>
                        <a:rPr lang="en-CA" sz="1600" baseline="0" dirty="0" smtClean="0">
                          <a:latin typeface="Consolas" pitchFamily="49" charset="0"/>
                          <a:cs typeface="Consolas" pitchFamily="49" charset="0"/>
                        </a:rPr>
                        <a:t> A&gt;</a:t>
                      </a:r>
                    </a:p>
                  </a:txBody>
                  <a:tcPr>
                    <a:lnB w="12700" cap="flat" cmpd="sng" algn="ctr">
                      <a:solidFill>
                        <a:srgbClr val="7030A0"/>
                      </a:solidFill>
                      <a:prstDash val="sysDot"/>
                      <a:round/>
                      <a:headEnd type="none" w="med" len="med"/>
                      <a:tailEnd type="none" w="med" len="med"/>
                    </a:lnB>
                  </a:tcPr>
                </a:tc>
                <a:tc>
                  <a:txBody>
                    <a:bodyPr/>
                    <a:lstStyle/>
                    <a:p>
                      <a:endParaRPr lang="en-CA" sz="1600" dirty="0">
                        <a:latin typeface="Consolas" pitchFamily="49" charset="0"/>
                        <a:cs typeface="Consolas" pitchFamily="49" charset="0"/>
                      </a:endParaRPr>
                    </a:p>
                  </a:txBody>
                  <a:tcPr>
                    <a:lnB w="12700" cap="flat" cmpd="sng" algn="ctr">
                      <a:solidFill>
                        <a:srgbClr val="7030A0"/>
                      </a:solidFill>
                      <a:prstDash val="sysDot"/>
                      <a:round/>
                      <a:headEnd type="none" w="med" len="med"/>
                      <a:tailEnd type="none" w="med" len="med"/>
                    </a:lnB>
                  </a:tcPr>
                </a:tc>
              </a:tr>
              <a:tr h="0">
                <a:tc>
                  <a:txBody>
                    <a:bodyPr/>
                    <a:lstStyle/>
                    <a:p>
                      <a:r>
                        <a:rPr lang="en-CA" sz="1600" b="0" dirty="0" smtClean="0"/>
                        <a:t>Weakly ordered</a:t>
                      </a:r>
                      <a:endParaRPr lang="en-CA" sz="1600" b="0" dirty="0"/>
                    </a:p>
                  </a:txBody>
                  <a:tcPr>
                    <a:lnT w="12700" cap="flat" cmpd="sng" algn="ctr">
                      <a:solidFill>
                        <a:srgbClr val="7030A0"/>
                      </a:solidFill>
                      <a:prstDash val="sysDot"/>
                      <a:round/>
                      <a:headEnd type="none" w="med" len="med"/>
                      <a:tailEnd type="none" w="med" len="med"/>
                    </a:lnT>
                  </a:tcPr>
                </a:tc>
                <a:tc>
                  <a:txBody>
                    <a:bodyPr/>
                    <a:lstStyle/>
                    <a:p>
                      <a:r>
                        <a:rPr lang="en-CA" sz="1600" baseline="0" dirty="0" smtClean="0">
                          <a:latin typeface="Consolas" pitchFamily="49" charset="0"/>
                          <a:cs typeface="Consolas" pitchFamily="49" charset="0"/>
                        </a:rPr>
                        <a:t>set&lt;K, C, A&gt;</a:t>
                      </a:r>
                    </a:p>
                  </a:txBody>
                  <a:tcPr>
                    <a:lnT w="12700" cap="flat" cmpd="sng" algn="ctr">
                      <a:solidFill>
                        <a:srgbClr val="7030A0"/>
                      </a:solidFill>
                      <a:prstDash val="sysDot"/>
                      <a:round/>
                      <a:headEnd type="none" w="med" len="med"/>
                      <a:tailEnd type="none" w="med" len="med"/>
                    </a:lnT>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sz="1600" baseline="0" dirty="0" err="1" smtClean="0">
                          <a:latin typeface="Consolas" pitchFamily="49" charset="0"/>
                          <a:cs typeface="Consolas" pitchFamily="49" charset="0"/>
                        </a:rPr>
                        <a:t>multiset</a:t>
                      </a:r>
                      <a:r>
                        <a:rPr lang="en-CA" sz="1600" baseline="0" dirty="0" smtClean="0">
                          <a:latin typeface="Consolas" pitchFamily="49" charset="0"/>
                          <a:cs typeface="Consolas" pitchFamily="49" charset="0"/>
                        </a:rPr>
                        <a:t>&lt;K, C, A&gt;</a:t>
                      </a:r>
                    </a:p>
                  </a:txBody>
                  <a:tcPr>
                    <a:lnT w="12700" cap="flat" cmpd="sng" algn="ctr">
                      <a:solidFill>
                        <a:srgbClr val="7030A0"/>
                      </a:solidFill>
                      <a:prstDash val="sysDot"/>
                      <a:round/>
                      <a:headEnd type="none" w="med" len="med"/>
                      <a:tailEnd type="none" w="med" len="med"/>
                    </a:lnT>
                  </a:tcPr>
                </a:tc>
              </a:tr>
              <a:tr h="0">
                <a:tc>
                  <a:txBody>
                    <a:bodyPr/>
                    <a:lstStyle/>
                    <a:p>
                      <a:endParaRPr lang="en-CA" sz="1600" b="0" dirty="0"/>
                    </a:p>
                  </a:txBody>
                  <a:tcPr>
                    <a:lnB w="12700" cap="flat" cmpd="sng" algn="ctr">
                      <a:solidFill>
                        <a:srgbClr val="7030A0"/>
                      </a:solidFill>
                      <a:prstDash val="sysDot"/>
                      <a:round/>
                      <a:headEnd type="none" w="med" len="med"/>
                      <a:tailEnd type="none" w="med" len="med"/>
                    </a:lnB>
                  </a:tcPr>
                </a:tc>
                <a:tc>
                  <a:txBody>
                    <a:bodyPr/>
                    <a:lstStyle/>
                    <a:p>
                      <a:r>
                        <a:rPr lang="en-CA" sz="1600" baseline="0" dirty="0" smtClean="0">
                          <a:latin typeface="Consolas" pitchFamily="49" charset="0"/>
                          <a:cs typeface="Consolas" pitchFamily="49" charset="0"/>
                        </a:rPr>
                        <a:t>map&lt;K, T, C, A&gt;</a:t>
                      </a:r>
                    </a:p>
                  </a:txBody>
                  <a:tcPr>
                    <a:lnB w="12700" cap="flat" cmpd="sng" algn="ctr">
                      <a:solidFill>
                        <a:srgbClr val="7030A0"/>
                      </a:solidFill>
                      <a:prstDash val="sysDot"/>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sz="1600" baseline="0" dirty="0" err="1" smtClean="0">
                          <a:latin typeface="Consolas" pitchFamily="49" charset="0"/>
                          <a:cs typeface="Consolas" pitchFamily="49" charset="0"/>
                        </a:rPr>
                        <a:t>multimap</a:t>
                      </a:r>
                      <a:r>
                        <a:rPr lang="en-CA" sz="1600" baseline="0" dirty="0" smtClean="0">
                          <a:latin typeface="Consolas" pitchFamily="49" charset="0"/>
                          <a:cs typeface="Consolas" pitchFamily="49" charset="0"/>
                        </a:rPr>
                        <a:t>&lt;K, T, C, A&gt;</a:t>
                      </a:r>
                    </a:p>
                  </a:txBody>
                  <a:tcPr>
                    <a:lnB w="12700" cap="flat" cmpd="sng" algn="ctr">
                      <a:solidFill>
                        <a:srgbClr val="7030A0"/>
                      </a:solidFill>
                      <a:prstDash val="sysDot"/>
                      <a:round/>
                      <a:headEnd type="none" w="med" len="med"/>
                      <a:tailEnd type="none" w="med" len="med"/>
                    </a:lnB>
                  </a:tcPr>
                </a:tc>
              </a:tr>
              <a:tr h="0">
                <a:tc>
                  <a:txBody>
                    <a:bodyPr/>
                    <a:lstStyle/>
                    <a:p>
                      <a:r>
                        <a:rPr lang="en-CA" sz="1600" b="0" dirty="0" smtClean="0"/>
                        <a:t>Priority</a:t>
                      </a:r>
                      <a:r>
                        <a:rPr lang="en-CA" sz="1600" b="0" baseline="0" dirty="0" smtClean="0"/>
                        <a:t> queue</a:t>
                      </a:r>
                      <a:endParaRPr lang="en-CA" sz="1600" b="0" dirty="0"/>
                    </a:p>
                  </a:txBody>
                  <a:tcPr>
                    <a:lnT w="12700" cap="flat" cmpd="sng" algn="ctr">
                      <a:solidFill>
                        <a:srgbClr val="7030A0"/>
                      </a:solidFill>
                      <a:prstDash val="sysDot"/>
                      <a:round/>
                      <a:headEnd type="none" w="med" len="med"/>
                      <a:tailEnd type="none" w="med" len="med"/>
                    </a:lnT>
                    <a:lnB w="12700" cap="flat" cmpd="sng" algn="ctr">
                      <a:solidFill>
                        <a:srgbClr val="7030A0"/>
                      </a:solidFill>
                      <a:prstDash val="sysDot"/>
                      <a:round/>
                      <a:headEnd type="none" w="med" len="med"/>
                      <a:tailEnd type="none" w="med" len="med"/>
                    </a:lnB>
                  </a:tcPr>
                </a:tc>
                <a:tc>
                  <a:txBody>
                    <a:bodyPr/>
                    <a:lstStyle/>
                    <a:p>
                      <a:r>
                        <a:rPr lang="en-CA" sz="1600" baseline="0" dirty="0" err="1" smtClean="0">
                          <a:latin typeface="Consolas" pitchFamily="49" charset="0"/>
                          <a:cs typeface="Consolas" pitchFamily="49" charset="0"/>
                        </a:rPr>
                        <a:t>propority_queue</a:t>
                      </a:r>
                      <a:r>
                        <a:rPr lang="en-CA" sz="1600" baseline="0" dirty="0" smtClean="0">
                          <a:latin typeface="Consolas" pitchFamily="49" charset="0"/>
                          <a:cs typeface="Consolas" pitchFamily="49" charset="0"/>
                        </a:rPr>
                        <a:t>&lt;T, V&gt;</a:t>
                      </a:r>
                    </a:p>
                  </a:txBody>
                  <a:tcPr>
                    <a:lnT w="12700" cap="flat" cmpd="sng" algn="ctr">
                      <a:solidFill>
                        <a:srgbClr val="7030A0"/>
                      </a:solidFill>
                      <a:prstDash val="sysDot"/>
                      <a:round/>
                      <a:headEnd type="none" w="med" len="med"/>
                      <a:tailEnd type="none" w="med" len="med"/>
                    </a:lnT>
                    <a:lnB w="12700" cap="flat" cmpd="sng" algn="ctr">
                      <a:solidFill>
                        <a:srgbClr val="7030A0"/>
                      </a:solidFill>
                      <a:prstDash val="sysDot"/>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CA" sz="1600" baseline="0" dirty="0" smtClean="0">
                        <a:latin typeface="Consolas" pitchFamily="49" charset="0"/>
                        <a:cs typeface="Consolas" pitchFamily="49" charset="0"/>
                      </a:endParaRPr>
                    </a:p>
                  </a:txBody>
                  <a:tcPr>
                    <a:lnT w="12700" cap="flat" cmpd="sng" algn="ctr">
                      <a:solidFill>
                        <a:srgbClr val="7030A0"/>
                      </a:solidFill>
                      <a:prstDash val="sysDot"/>
                      <a:round/>
                      <a:headEnd type="none" w="med" len="med"/>
                      <a:tailEnd type="none" w="med" len="med"/>
                    </a:lnT>
                    <a:lnB w="12700" cap="flat" cmpd="sng" algn="ctr">
                      <a:solidFill>
                        <a:srgbClr val="7030A0"/>
                      </a:solidFill>
                      <a:prstDash val="sysDot"/>
                      <a:round/>
                      <a:headEnd type="none" w="med" len="med"/>
                      <a:tailEnd type="none" w="med" len="med"/>
                    </a:lnB>
                  </a:tcPr>
                </a:tc>
              </a:tr>
              <a:tr h="0">
                <a:tc>
                  <a:txBody>
                    <a:bodyPr/>
                    <a:lstStyle/>
                    <a:p>
                      <a:r>
                        <a:rPr lang="en-CA" sz="1600" b="0" dirty="0" smtClean="0"/>
                        <a:t>Hash tables</a:t>
                      </a:r>
                      <a:endParaRPr lang="en-CA" sz="1600" b="0" dirty="0"/>
                    </a:p>
                  </a:txBody>
                  <a:tcPr>
                    <a:lnT w="12700" cap="flat" cmpd="sng" algn="ctr">
                      <a:solidFill>
                        <a:srgbClr val="7030A0"/>
                      </a:solidFill>
                      <a:prstDash val="sysDot"/>
                      <a:round/>
                      <a:headEnd type="none" w="med" len="med"/>
                      <a:tailEnd type="none" w="med" len="med"/>
                    </a:lnT>
                  </a:tcPr>
                </a:tc>
                <a:tc>
                  <a:txBody>
                    <a:bodyPr/>
                    <a:lstStyle/>
                    <a:p>
                      <a:r>
                        <a:rPr lang="en-CA" sz="1600" baseline="0" dirty="0" err="1" smtClean="0">
                          <a:latin typeface="Consolas" pitchFamily="49" charset="0"/>
                          <a:cs typeface="Consolas" pitchFamily="49" charset="0"/>
                        </a:rPr>
                        <a:t>unordered_set</a:t>
                      </a:r>
                      <a:r>
                        <a:rPr lang="en-CA" sz="1600" baseline="0" dirty="0" smtClean="0">
                          <a:latin typeface="Consolas" pitchFamily="49" charset="0"/>
                          <a:cs typeface="Consolas" pitchFamily="49" charset="0"/>
                        </a:rPr>
                        <a:t>&lt;T, H, P, A&gt;</a:t>
                      </a:r>
                    </a:p>
                  </a:txBody>
                  <a:tcPr>
                    <a:lnT w="12700" cap="flat" cmpd="sng" algn="ctr">
                      <a:solidFill>
                        <a:srgbClr val="7030A0"/>
                      </a:solidFill>
                      <a:prstDash val="sysDot"/>
                      <a:round/>
                      <a:headEnd type="none" w="med" len="med"/>
                      <a:tailEnd type="none" w="med" len="med"/>
                    </a:lnT>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sz="1600" baseline="0" dirty="0" err="1" smtClean="0">
                          <a:latin typeface="Consolas" pitchFamily="49" charset="0"/>
                          <a:cs typeface="Consolas" pitchFamily="49" charset="0"/>
                        </a:rPr>
                        <a:t>unordered_mulitset</a:t>
                      </a:r>
                      <a:r>
                        <a:rPr lang="en-CA" sz="1600" baseline="0" dirty="0" smtClean="0">
                          <a:latin typeface="Consolas" pitchFamily="49" charset="0"/>
                          <a:cs typeface="Consolas" pitchFamily="49" charset="0"/>
                        </a:rPr>
                        <a:t>&lt;T, H, P, A&gt;</a:t>
                      </a:r>
                    </a:p>
                  </a:txBody>
                  <a:tcPr>
                    <a:lnT w="12700" cap="flat" cmpd="sng" algn="ctr">
                      <a:solidFill>
                        <a:srgbClr val="7030A0"/>
                      </a:solidFill>
                      <a:prstDash val="sysDot"/>
                      <a:round/>
                      <a:headEnd type="none" w="med" len="med"/>
                      <a:tailEnd type="none" w="med" len="med"/>
                    </a:lnT>
                  </a:tcPr>
                </a:tc>
              </a:tr>
              <a:tr h="0">
                <a:tc>
                  <a:txBody>
                    <a:bodyPr/>
                    <a:lstStyle/>
                    <a:p>
                      <a:endParaRPr lang="en-CA" sz="1600" dirty="0"/>
                    </a:p>
                  </a:txBody>
                  <a:tcPr>
                    <a:lnB w="12700" cap="flat" cmpd="sng" algn="ctr">
                      <a:solidFill>
                        <a:srgbClr val="7030A0"/>
                      </a:solidFill>
                      <a:prstDash val="solid"/>
                      <a:round/>
                      <a:headEnd type="none" w="med" len="med"/>
                      <a:tailEnd type="none" w="med" len="med"/>
                    </a:lnB>
                  </a:tcPr>
                </a:tc>
                <a:tc>
                  <a:txBody>
                    <a:bodyPr/>
                    <a:lstStyle/>
                    <a:p>
                      <a:r>
                        <a:rPr lang="en-CA" sz="1600" baseline="0" dirty="0" err="1" smtClean="0">
                          <a:latin typeface="Consolas" pitchFamily="49" charset="0"/>
                          <a:cs typeface="Consolas" pitchFamily="49" charset="0"/>
                        </a:rPr>
                        <a:t>unordered_map</a:t>
                      </a:r>
                      <a:r>
                        <a:rPr lang="en-CA" sz="1600" baseline="0" dirty="0" smtClean="0">
                          <a:latin typeface="Consolas" pitchFamily="49" charset="0"/>
                          <a:cs typeface="Consolas" pitchFamily="49" charset="0"/>
                        </a:rPr>
                        <a:t>&lt;K, T, H, P, A&gt;</a:t>
                      </a:r>
                    </a:p>
                  </a:txBody>
                  <a:tcPr>
                    <a:lnB w="12700" cap="flat" cmpd="sng" algn="ctr">
                      <a:solidFill>
                        <a:srgbClr val="7030A0"/>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sz="1600" baseline="0" dirty="0" err="1" smtClean="0">
                          <a:latin typeface="Consolas" pitchFamily="49" charset="0"/>
                          <a:cs typeface="Consolas" pitchFamily="49" charset="0"/>
                        </a:rPr>
                        <a:t>unordered_mulitmap</a:t>
                      </a:r>
                      <a:r>
                        <a:rPr lang="en-CA" sz="1600" baseline="0" dirty="0" smtClean="0">
                          <a:latin typeface="Consolas" pitchFamily="49" charset="0"/>
                          <a:cs typeface="Consolas" pitchFamily="49" charset="0"/>
                        </a:rPr>
                        <a:t>&lt;K, T, H, P, A&gt;</a:t>
                      </a:r>
                    </a:p>
                  </a:txBody>
                  <a:tcPr>
                    <a:lnB w="12700" cap="flat" cmpd="sng" algn="ctr">
                      <a:solidFill>
                        <a:srgbClr val="7030A0"/>
                      </a:solidFill>
                      <a:prstDash val="solid"/>
                      <a:round/>
                      <a:headEnd type="none" w="med" len="med"/>
                      <a:tailEnd type="none" w="med" len="med"/>
                    </a:lnB>
                  </a:tcPr>
                </a:tc>
              </a:tr>
            </a:tbl>
          </a:graphicData>
        </a:graphic>
      </p:graphicFrame>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ChangeArrowheads="1"/>
          </p:cNvSpPr>
          <p:nvPr>
            <p:ph type="title"/>
          </p:nvPr>
        </p:nvSpPr>
        <p:spPr/>
        <p:txBody>
          <a:bodyPr/>
          <a:lstStyle/>
          <a:p>
            <a:pPr eaLnBrk="1" hangingPunct="1"/>
            <a:r>
              <a:rPr lang="en-US" dirty="0" smtClean="0">
                <a:latin typeface="Arial" charset="0"/>
                <a:cs typeface="Arial" charset="0"/>
              </a:rPr>
              <a:t>Summary</a:t>
            </a:r>
          </a:p>
        </p:txBody>
      </p:sp>
      <p:sp>
        <p:nvSpPr>
          <p:cNvPr id="108547" name="Rectangle 3"/>
          <p:cNvSpPr>
            <a:spLocks noGrp="1" noChangeArrowheads="1"/>
          </p:cNvSpPr>
          <p:nvPr>
            <p:ph type="body" idx="1"/>
          </p:nvPr>
        </p:nvSpPr>
        <p:spPr/>
        <p:txBody>
          <a:bodyPr/>
          <a:lstStyle/>
          <a:p>
            <a:pPr eaLnBrk="1" hangingPunct="1">
              <a:buNone/>
            </a:pPr>
            <a:r>
              <a:rPr lang="en-US" dirty="0" smtClean="0">
                <a:latin typeface="Arial" charset="0"/>
                <a:cs typeface="Arial" charset="0"/>
              </a:rPr>
              <a:t>	We have looked at all the containers implemented in the STL</a:t>
            </a:r>
          </a:p>
          <a:p>
            <a:pPr lvl="1" eaLnBrk="1" hangingPunct="1"/>
            <a:r>
              <a:rPr lang="en-US" dirty="0" smtClean="0">
                <a:latin typeface="Arial" charset="0"/>
                <a:cs typeface="Arial" charset="0"/>
              </a:rPr>
              <a:t>These cover all data structures looked at in this class</a:t>
            </a:r>
          </a:p>
          <a:p>
            <a:pPr lvl="1" eaLnBrk="1" hangingPunct="1"/>
            <a:r>
              <a:rPr lang="en-US" dirty="0" smtClean="0">
                <a:latin typeface="Arial" charset="0"/>
                <a:cs typeface="Arial" charset="0"/>
              </a:rPr>
              <a:t>The most recent additions were singly linked lists and hash tables</a:t>
            </a: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smtClean="0">
                <a:latin typeface="Arial" charset="0"/>
                <a:cs typeface="Arial" charset="0"/>
              </a:rPr>
              <a:t>References</a:t>
            </a:r>
          </a:p>
        </p:txBody>
      </p:sp>
      <p:sp>
        <p:nvSpPr>
          <p:cNvPr id="20483" name="Rectangle 3"/>
          <p:cNvSpPr>
            <a:spLocks noGrp="1" noChangeArrowheads="1"/>
          </p:cNvSpPr>
          <p:nvPr>
            <p:ph type="body" idx="1"/>
          </p:nvPr>
        </p:nvSpPr>
        <p:spPr/>
        <p:txBody>
          <a:bodyPr/>
          <a:lstStyle/>
          <a:p>
            <a:pPr marL="533400" indent="-533400">
              <a:buFontTx/>
              <a:buNone/>
              <a:defRPr/>
            </a:pPr>
            <a:r>
              <a:rPr lang="en-US" sz="1400" dirty="0" smtClean="0">
                <a:latin typeface="Arial" charset="0"/>
                <a:cs typeface="Arial" charset="0"/>
              </a:rPr>
              <a:t>	Donald E. Knuth, </a:t>
            </a:r>
            <a:r>
              <a:rPr lang="en-US" sz="1400" i="1" dirty="0" smtClean="0">
                <a:latin typeface="Arial" charset="0"/>
                <a:cs typeface="Arial" charset="0"/>
              </a:rPr>
              <a:t>The Art of Computer Programming, Volume 3:  Sorting and Searching</a:t>
            </a:r>
            <a:r>
              <a:rPr lang="en-US" sz="1400" dirty="0" smtClean="0">
                <a:latin typeface="Arial" charset="0"/>
                <a:cs typeface="Arial" charset="0"/>
              </a:rPr>
              <a:t>, 2</a:t>
            </a:r>
            <a:r>
              <a:rPr lang="en-US" sz="1400" baseline="30000" dirty="0" smtClean="0">
                <a:latin typeface="Arial" charset="0"/>
                <a:cs typeface="Arial" charset="0"/>
              </a:rPr>
              <a:t>nd</a:t>
            </a:r>
            <a:r>
              <a:rPr lang="en-US" sz="1400" dirty="0" smtClean="0">
                <a:latin typeface="Arial" charset="0"/>
                <a:cs typeface="Arial" charset="0"/>
              </a:rPr>
              <a:t> Ed., Addison Wesley, 1998, §5.4, pp.</a:t>
            </a:r>
            <a:r>
              <a:rPr lang="en-CA" sz="1400" dirty="0" smtClean="0">
                <a:latin typeface="Arial" charset="0"/>
                <a:cs typeface="Arial" charset="0"/>
              </a:rPr>
              <a:t>248-379</a:t>
            </a:r>
            <a:r>
              <a:rPr lang="en-US" sz="1400" dirty="0" smtClean="0">
                <a:latin typeface="Arial" charset="0"/>
                <a:cs typeface="Arial" charset="0"/>
              </a:rPr>
              <a:t>. </a:t>
            </a:r>
          </a:p>
          <a:p>
            <a:pPr marL="533400" indent="-533400">
              <a:buFontTx/>
              <a:buNone/>
              <a:defRPr/>
            </a:pPr>
            <a:endParaRPr lang="en-US" sz="1400" dirty="0" smtClean="0">
              <a:latin typeface="Arial" charset="0"/>
              <a:cs typeface="Arial" charset="0"/>
            </a:endParaRPr>
          </a:p>
          <a:p>
            <a:pPr marL="533400" indent="-533400">
              <a:buFontTx/>
              <a:buNone/>
              <a:defRPr/>
            </a:pPr>
            <a:r>
              <a:rPr lang="en-US" sz="1400" dirty="0" smtClean="0">
                <a:latin typeface="Arial" charset="0"/>
                <a:cs typeface="Arial" charset="0"/>
              </a:rPr>
              <a:t>	Wikipedia, https://en.wikipedia.org/wiki/Linked_list</a:t>
            </a:r>
          </a:p>
          <a:p>
            <a:pPr marL="533400" indent="-533400">
              <a:buFontTx/>
              <a:buNone/>
              <a:defRPr/>
            </a:pPr>
            <a:r>
              <a:rPr lang="en-US" sz="1200" dirty="0" smtClean="0">
                <a:latin typeface="Arial" charset="0"/>
                <a:cs typeface="Arial" charset="0"/>
              </a:rPr>
              <a:t>	 http://stackoverflow.com/error?aspxerrorpath=/questions/8848363/rvalue-reference-with-assignement-operator</a:t>
            </a:r>
          </a:p>
          <a:p>
            <a:pPr marL="533400" indent="-533400">
              <a:buFontTx/>
              <a:buNone/>
              <a:defRPr/>
            </a:pPr>
            <a:endParaRPr lang="en-US" sz="1400" dirty="0" smtClean="0">
              <a:latin typeface="Arial" charset="0"/>
              <a:cs typeface="Arial" charset="0"/>
            </a:endParaRPr>
          </a:p>
          <a:p>
            <a:pPr marL="533400" indent="-533400" algn="just">
              <a:buFont typeface="Arial" charset="0"/>
              <a:buNone/>
              <a:defRPr/>
            </a:pPr>
            <a:r>
              <a:rPr lang="en-US" sz="1400" dirty="0" smtClean="0">
                <a:solidFill>
                  <a:schemeClr val="tx1">
                    <a:lumMod val="65000"/>
                    <a:lumOff val="35000"/>
                  </a:schemeClr>
                </a:solidFill>
                <a:latin typeface="Arial" charset="0"/>
                <a:cs typeface="Arial" charset="0"/>
              </a:rPr>
              <a:t>	These slides are provided for the ECE 250</a:t>
            </a:r>
            <a:r>
              <a:rPr lang="en-US" sz="1400" i="1" dirty="0" smtClean="0">
                <a:solidFill>
                  <a:schemeClr val="tx1">
                    <a:lumMod val="65000"/>
                    <a:lumOff val="35000"/>
                  </a:schemeClr>
                </a:solidFill>
                <a:latin typeface="Arial" charset="0"/>
                <a:cs typeface="Arial" charset="0"/>
              </a:rPr>
              <a:t> Algorithms and Data Structures</a:t>
            </a:r>
            <a:r>
              <a:rPr lang="en-US" sz="1400" dirty="0" smtClean="0">
                <a:solidFill>
                  <a:schemeClr val="tx1">
                    <a:lumMod val="65000"/>
                    <a:lumOff val="35000"/>
                  </a:schemeClr>
                </a:solidFill>
                <a:latin typeface="Arial" charset="0"/>
                <a:cs typeface="Arial" charset="0"/>
              </a:rPr>
              <a:t> course.  The material in it reflects Douglas W. Harder’s best judgment in light of the information available to him at the time of preparation.  Any reliance on these course slides by any party for any other purpose are the responsibility of such parties.  Douglas W. Harder accepts no responsibility for damages, if any, suffered by any party as a result of decisions made or actions based on these course slides for any other purpose than that for which it was intended.</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US" dirty="0" smtClean="0">
                <a:latin typeface="Consolas" pitchFamily="49" charset="0"/>
                <a:cs typeface="Consolas" pitchFamily="49" charset="0"/>
              </a:rPr>
              <a:t>array&lt;T</a:t>
            </a:r>
            <a:r>
              <a:rPr lang="en-US" dirty="0" smtClean="0">
                <a:latin typeface="Consolas" pitchFamily="49" charset="0"/>
                <a:cs typeface="Consolas" pitchFamily="49" charset="0"/>
              </a:rPr>
              <a:t>, </a:t>
            </a:r>
            <a:r>
              <a:rPr lang="en-US" dirty="0" smtClean="0">
                <a:latin typeface="Consolas" pitchFamily="49" charset="0"/>
                <a:cs typeface="Consolas" pitchFamily="49" charset="0"/>
              </a:rPr>
              <a:t>N&gt;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p:txBody>
          <a:bodyPr/>
          <a:lstStyle/>
          <a:p>
            <a:pPr eaLnBrk="1" hangingPunct="1">
              <a:buFont typeface="Arial" charset="0"/>
              <a:buNone/>
            </a:pPr>
            <a:r>
              <a:rPr lang="en-US" dirty="0" smtClean="0">
                <a:latin typeface="Arial" charset="0"/>
                <a:cs typeface="Arial" charset="0"/>
              </a:rPr>
              <a:t>	To make return types more standard, the C++ STL defines specific  member types associated with each class:</a:t>
            </a:r>
          </a:p>
          <a:p>
            <a:pPr lvl="1" eaLnBrk="1" hangingPunct="1">
              <a:buNone/>
            </a:pPr>
            <a:endParaRPr lang="en-US" dirty="0" smtClean="0">
              <a:latin typeface="Consolas" pitchFamily="49" charset="0"/>
              <a:cs typeface="Consolas" pitchFamily="49" charset="0"/>
            </a:endParaRPr>
          </a:p>
          <a:p>
            <a:pPr lvl="1" eaLnBrk="1" hangingPunct="1">
              <a:buFont typeface="Arial" charset="0"/>
              <a:buNone/>
            </a:pPr>
            <a:r>
              <a:rPr lang="en-US" dirty="0" smtClean="0">
                <a:latin typeface="Arial" charset="0"/>
                <a:cs typeface="Arial" charset="0"/>
              </a:rPr>
              <a:t>		</a:t>
            </a:r>
            <a:r>
              <a:rPr lang="en-US" dirty="0" smtClean="0">
                <a:latin typeface="Consolas" pitchFamily="49" charset="0"/>
                <a:cs typeface="Consolas" pitchFamily="49" charset="0"/>
              </a:rPr>
              <a:t>array&lt;T, N&gt;::</a:t>
            </a:r>
            <a:r>
              <a:rPr lang="en-US" dirty="0" err="1" smtClean="0">
                <a:latin typeface="Consolas" pitchFamily="49" charset="0"/>
                <a:cs typeface="Consolas" pitchFamily="49" charset="0"/>
              </a:rPr>
              <a:t>value_type</a:t>
            </a:r>
            <a:r>
              <a:rPr lang="en-US" dirty="0" smtClean="0">
                <a:latin typeface="Consolas" pitchFamily="49" charset="0"/>
                <a:cs typeface="Consolas" pitchFamily="49" charset="0"/>
              </a:rPr>
              <a:t>			T</a:t>
            </a:r>
          </a:p>
          <a:p>
            <a:pPr lvl="1" eaLnBrk="1" hangingPunct="1">
              <a:buFont typeface="Arial" charset="0"/>
              <a:buNone/>
            </a:pPr>
            <a:r>
              <a:rPr lang="en-US" dirty="0" smtClean="0">
                <a:latin typeface="Consolas" pitchFamily="49" charset="0"/>
                <a:cs typeface="Consolas" pitchFamily="49" charset="0"/>
              </a:rPr>
              <a:t>		array&lt;T, N&gt;::reference			T &amp;</a:t>
            </a:r>
          </a:p>
          <a:p>
            <a:pPr lvl="1" eaLnBrk="1" hangingPunct="1">
              <a:buFont typeface="Arial" charset="0"/>
              <a:buNone/>
            </a:pPr>
            <a:r>
              <a:rPr lang="en-US" dirty="0" smtClean="0">
                <a:latin typeface="Consolas" pitchFamily="49" charset="0"/>
                <a:cs typeface="Consolas" pitchFamily="49" charset="0"/>
              </a:rPr>
              <a:t>		array&lt;T, N&gt;::</a:t>
            </a:r>
            <a:r>
              <a:rPr lang="en-US" dirty="0" err="1" smtClean="0">
                <a:latin typeface="Consolas" pitchFamily="49" charset="0"/>
                <a:cs typeface="Consolas" pitchFamily="49" charset="0"/>
              </a:rPr>
              <a:t>const_reference</a:t>
            </a:r>
            <a:r>
              <a:rPr lang="en-US" dirty="0" smtClean="0">
                <a:latin typeface="Consolas" pitchFamily="49" charset="0"/>
                <a:cs typeface="Consolas" pitchFamily="49" charset="0"/>
              </a:rPr>
              <a:t>			T const &amp;</a:t>
            </a:r>
          </a:p>
          <a:p>
            <a:pPr lvl="1" eaLnBrk="1" hangingPunct="1">
              <a:buFont typeface="Arial" charset="0"/>
              <a:buNone/>
            </a:pPr>
            <a:r>
              <a:rPr lang="en-US" dirty="0" smtClean="0">
                <a:latin typeface="Consolas" pitchFamily="49" charset="0"/>
                <a:cs typeface="Consolas" pitchFamily="49" charset="0"/>
              </a:rPr>
              <a:t>		array&lt;T, N&gt;::pointer				T *</a:t>
            </a:r>
          </a:p>
          <a:p>
            <a:pPr lvl="1" eaLnBrk="1" hangingPunct="1">
              <a:buFont typeface="Arial" charset="0"/>
              <a:buNone/>
            </a:pPr>
            <a:r>
              <a:rPr lang="en-US" dirty="0" smtClean="0">
                <a:latin typeface="Consolas" pitchFamily="49" charset="0"/>
                <a:cs typeface="Consolas" pitchFamily="49" charset="0"/>
              </a:rPr>
              <a:t>		array&lt;T, N&gt;::</a:t>
            </a:r>
            <a:r>
              <a:rPr lang="en-US" dirty="0" err="1" smtClean="0">
                <a:latin typeface="Consolas" pitchFamily="49" charset="0"/>
                <a:cs typeface="Consolas" pitchFamily="49" charset="0"/>
              </a:rPr>
              <a:t>const_pointer</a:t>
            </a:r>
            <a:r>
              <a:rPr lang="en-US" dirty="0" smtClean="0">
                <a:latin typeface="Consolas" pitchFamily="49" charset="0"/>
                <a:cs typeface="Consolas" pitchFamily="49" charset="0"/>
              </a:rPr>
              <a:t>			T const *</a:t>
            </a:r>
          </a:p>
          <a:p>
            <a:pPr lvl="1" eaLnBrk="1" hangingPunct="1">
              <a:buFont typeface="Arial" charset="0"/>
              <a:buNone/>
            </a:pPr>
            <a:r>
              <a:rPr lang="en-US" dirty="0" smtClean="0">
                <a:latin typeface="Consolas" pitchFamily="49" charset="0"/>
                <a:cs typeface="Consolas" pitchFamily="49" charset="0"/>
              </a:rPr>
              <a:t>		array&lt;T, N&gt;::iterator</a:t>
            </a:r>
          </a:p>
          <a:p>
            <a:pPr lvl="1" eaLnBrk="1" hangingPunct="1">
              <a:buFont typeface="Arial" charset="0"/>
              <a:buNone/>
            </a:pPr>
            <a:r>
              <a:rPr lang="en-US" dirty="0" smtClean="0">
                <a:latin typeface="Consolas" pitchFamily="49" charset="0"/>
                <a:cs typeface="Consolas" pitchFamily="49" charset="0"/>
              </a:rPr>
              <a:t>		array&lt;T, N&gt;::</a:t>
            </a:r>
            <a:r>
              <a:rPr lang="en-US" dirty="0" err="1" smtClean="0">
                <a:latin typeface="Consolas" pitchFamily="49" charset="0"/>
                <a:cs typeface="Consolas" pitchFamily="49" charset="0"/>
              </a:rPr>
              <a:t>const_iterator</a:t>
            </a:r>
            <a:endParaRPr lang="en-US" dirty="0" smtClean="0">
              <a:latin typeface="Consolas" pitchFamily="49" charset="0"/>
              <a:cs typeface="Consolas" pitchFamily="49" charset="0"/>
            </a:endParaRPr>
          </a:p>
          <a:p>
            <a:pPr lvl="1" eaLnBrk="1" hangingPunct="1">
              <a:buNone/>
            </a:pPr>
            <a:r>
              <a:rPr lang="en-US" dirty="0" smtClean="0">
                <a:latin typeface="Consolas" pitchFamily="49" charset="0"/>
                <a:cs typeface="Consolas" pitchFamily="49" charset="0"/>
              </a:rPr>
              <a:t>		array&lt;T, N&gt;::</a:t>
            </a:r>
            <a:r>
              <a:rPr lang="en-US" dirty="0" err="1" smtClean="0">
                <a:latin typeface="Consolas" pitchFamily="49" charset="0"/>
                <a:cs typeface="Consolas" pitchFamily="49" charset="0"/>
              </a:rPr>
              <a:t>reverse_iterator</a:t>
            </a:r>
            <a:endParaRPr lang="en-US" dirty="0" smtClean="0">
              <a:latin typeface="Consolas" pitchFamily="49" charset="0"/>
              <a:cs typeface="Consolas" pitchFamily="49" charset="0"/>
            </a:endParaRPr>
          </a:p>
          <a:p>
            <a:pPr lvl="1" eaLnBrk="1" hangingPunct="1">
              <a:buNone/>
            </a:pPr>
            <a:r>
              <a:rPr lang="en-US" dirty="0" smtClean="0">
                <a:latin typeface="Consolas" pitchFamily="49" charset="0"/>
                <a:cs typeface="Consolas" pitchFamily="49" charset="0"/>
              </a:rPr>
              <a:t>		array&lt;T, N&gt;::</a:t>
            </a:r>
            <a:r>
              <a:rPr lang="en-US" dirty="0" err="1" smtClean="0">
                <a:latin typeface="Consolas" pitchFamily="49" charset="0"/>
                <a:cs typeface="Consolas" pitchFamily="49" charset="0"/>
              </a:rPr>
              <a:t>const_reverse_iterator</a:t>
            </a:r>
            <a:endParaRPr lang="en-US" dirty="0" smtClean="0">
              <a:latin typeface="Consolas" pitchFamily="49" charset="0"/>
              <a:cs typeface="Consolas" pitchFamily="49" charset="0"/>
            </a:endParaRPr>
          </a:p>
          <a:p>
            <a:pPr lvl="1" eaLnBrk="1" hangingPunct="1">
              <a:buNone/>
            </a:pPr>
            <a:r>
              <a:rPr lang="en-US" dirty="0" smtClean="0">
                <a:latin typeface="Consolas" pitchFamily="49" charset="0"/>
                <a:cs typeface="Consolas" pitchFamily="49" charset="0"/>
              </a:rPr>
              <a:t>		array&lt;T, N&gt;::</a:t>
            </a:r>
            <a:r>
              <a:rPr lang="en-US" dirty="0" err="1" smtClean="0">
                <a:latin typeface="Consolas" pitchFamily="49" charset="0"/>
                <a:cs typeface="Consolas" pitchFamily="49" charset="0"/>
              </a:rPr>
              <a:t>size_type</a:t>
            </a:r>
            <a:r>
              <a:rPr lang="en-US" dirty="0" smtClean="0">
                <a:latin typeface="Consolas" pitchFamily="49" charset="0"/>
                <a:cs typeface="Consolas" pitchFamily="49" charset="0"/>
              </a:rPr>
              <a:t>			</a:t>
            </a:r>
            <a:r>
              <a:rPr lang="en-US" dirty="0" err="1" smtClean="0">
                <a:latin typeface="Consolas" pitchFamily="49" charset="0"/>
                <a:cs typeface="Consolas" pitchFamily="49" charset="0"/>
              </a:rPr>
              <a:t>size_t</a:t>
            </a:r>
            <a:endParaRPr lang="en-US" dirty="0" smtClean="0">
              <a:latin typeface="Arial" charset="0"/>
              <a:cs typeface="Arial" charset="0"/>
            </a:endParaRPr>
          </a:p>
          <a:p>
            <a:pPr lvl="1" eaLnBrk="1" hangingPunct="1">
              <a:buNone/>
            </a:pPr>
            <a:r>
              <a:rPr lang="en-US" dirty="0" smtClean="0">
                <a:latin typeface="Consolas" pitchFamily="49" charset="0"/>
                <a:cs typeface="Consolas" pitchFamily="49" charset="0"/>
              </a:rPr>
              <a:t>		array&lt;T, N&gt;::</a:t>
            </a:r>
            <a:r>
              <a:rPr lang="en-US" dirty="0" err="1" smtClean="0">
                <a:latin typeface="Consolas" pitchFamily="49" charset="0"/>
                <a:cs typeface="Consolas" pitchFamily="49" charset="0"/>
              </a:rPr>
              <a:t>difference_type</a:t>
            </a:r>
            <a:r>
              <a:rPr lang="en-US" dirty="0" smtClean="0">
                <a:latin typeface="Consolas" pitchFamily="49" charset="0"/>
                <a:cs typeface="Consolas" pitchFamily="49" charset="0"/>
              </a:rPr>
              <a:t>                </a:t>
            </a:r>
            <a:r>
              <a:rPr lang="en-US" dirty="0" err="1" smtClean="0">
                <a:latin typeface="Consolas" pitchFamily="49" charset="0"/>
                <a:cs typeface="Consolas" pitchFamily="49" charset="0"/>
              </a:rPr>
              <a:t>ptrdiff_t</a:t>
            </a:r>
            <a:endParaRPr lang="en-US" dirty="0" smtClean="0">
              <a:latin typeface="Consolas" pitchFamily="49" charset="0"/>
              <a:cs typeface="Consolas" pitchFamily="49"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US" dirty="0" smtClean="0">
                <a:latin typeface="Consolas" pitchFamily="49" charset="0"/>
                <a:cs typeface="Consolas" pitchFamily="49" charset="0"/>
              </a:rPr>
              <a:t>array&lt;T</a:t>
            </a:r>
            <a:r>
              <a:rPr lang="en-US" dirty="0" smtClean="0">
                <a:latin typeface="Consolas" pitchFamily="49" charset="0"/>
                <a:cs typeface="Consolas" pitchFamily="49" charset="0"/>
              </a:rPr>
              <a:t>, </a:t>
            </a:r>
            <a:r>
              <a:rPr lang="en-US" dirty="0" smtClean="0">
                <a:latin typeface="Consolas" pitchFamily="49" charset="0"/>
                <a:cs typeface="Consolas" pitchFamily="49" charset="0"/>
              </a:rPr>
              <a:t>N&gt;</a:t>
            </a:r>
            <a:endParaRPr lang="en-US" dirty="0" smtClean="0">
              <a:latin typeface="Consolas" pitchFamily="49" charset="0"/>
              <a:cs typeface="Consolas" pitchFamily="49" charset="0"/>
            </a:endParaRPr>
          </a:p>
        </p:txBody>
      </p:sp>
      <p:sp>
        <p:nvSpPr>
          <p:cNvPr id="6147" name="Rectangle 3"/>
          <p:cNvSpPr>
            <a:spLocks noGrp="1" noChangeArrowheads="1"/>
          </p:cNvSpPr>
          <p:nvPr>
            <p:ph type="body" idx="1"/>
          </p:nvPr>
        </p:nvSpPr>
        <p:spPr/>
        <p:txBody>
          <a:bodyPr/>
          <a:lstStyle/>
          <a:p>
            <a:pPr eaLnBrk="1" hangingPunct="1">
              <a:buFont typeface="Arial" charset="0"/>
              <a:buNone/>
            </a:pPr>
            <a:r>
              <a:rPr lang="en-US" dirty="0" smtClean="0">
                <a:latin typeface="Arial" charset="0"/>
                <a:cs typeface="Arial" charset="0"/>
              </a:rPr>
              <a:t>	Member functions include:</a:t>
            </a:r>
          </a:p>
          <a:p>
            <a:pPr lvl="1" eaLnBrk="1" hangingPunct="1"/>
            <a:r>
              <a:rPr lang="en-US" dirty="0" smtClean="0">
                <a:latin typeface="Arial" charset="0"/>
                <a:cs typeface="Arial" charset="0"/>
              </a:rPr>
              <a:t>The eight </a:t>
            </a:r>
            <a:r>
              <a:rPr lang="en-US" dirty="0" err="1" smtClean="0">
                <a:latin typeface="Arial" charset="0"/>
                <a:cs typeface="Arial" charset="0"/>
              </a:rPr>
              <a:t>iterators</a:t>
            </a:r>
            <a:endParaRPr lang="en-US" dirty="0" smtClean="0">
              <a:latin typeface="Arial" charset="0"/>
              <a:cs typeface="Arial" charset="0"/>
            </a:endParaRPr>
          </a:p>
          <a:p>
            <a:pPr lvl="1" eaLnBrk="1" hangingPunct="1">
              <a:buNone/>
            </a:pPr>
            <a:r>
              <a:rPr lang="en-US" dirty="0" smtClean="0">
                <a:latin typeface="Arial" charset="0"/>
                <a:cs typeface="Arial" charset="0"/>
              </a:rPr>
              <a:t>	</a:t>
            </a:r>
            <a:r>
              <a:rPr lang="en-US" dirty="0" smtClean="0">
                <a:latin typeface="Consolas" pitchFamily="49" charset="0"/>
                <a:cs typeface="Consolas" pitchFamily="49" charset="0"/>
              </a:rPr>
              <a:t>	</a:t>
            </a:r>
            <a:r>
              <a:rPr lang="en-US" dirty="0" smtClean="0">
                <a:solidFill>
                  <a:srgbClr val="FF3399"/>
                </a:solidFill>
                <a:latin typeface="Consolas" pitchFamily="49" charset="0"/>
                <a:cs typeface="Consolas" pitchFamily="49" charset="0"/>
              </a:rPr>
              <a:t>begin  end  </a:t>
            </a:r>
            <a:r>
              <a:rPr lang="en-US" dirty="0" err="1" smtClean="0">
                <a:solidFill>
                  <a:srgbClr val="FF3399"/>
                </a:solidFill>
                <a:latin typeface="Consolas" pitchFamily="49" charset="0"/>
                <a:cs typeface="Consolas" pitchFamily="49" charset="0"/>
              </a:rPr>
              <a:t>rbegin</a:t>
            </a:r>
            <a:r>
              <a:rPr lang="en-US" dirty="0" smtClean="0">
                <a:solidFill>
                  <a:srgbClr val="FF3399"/>
                </a:solidFill>
                <a:latin typeface="Consolas" pitchFamily="49" charset="0"/>
                <a:cs typeface="Consolas" pitchFamily="49" charset="0"/>
              </a:rPr>
              <a:t>  rend  </a:t>
            </a:r>
            <a:r>
              <a:rPr lang="en-US" dirty="0" err="1" smtClean="0">
                <a:solidFill>
                  <a:srgbClr val="FF3399"/>
                </a:solidFill>
                <a:latin typeface="Consolas" pitchFamily="49" charset="0"/>
                <a:cs typeface="Consolas" pitchFamily="49" charset="0"/>
              </a:rPr>
              <a:t>cbegin</a:t>
            </a:r>
            <a:r>
              <a:rPr lang="en-US" dirty="0" smtClean="0">
                <a:solidFill>
                  <a:srgbClr val="FF3399"/>
                </a:solidFill>
                <a:latin typeface="Consolas" pitchFamily="49" charset="0"/>
                <a:cs typeface="Consolas" pitchFamily="49" charset="0"/>
              </a:rPr>
              <a:t>  </a:t>
            </a:r>
            <a:r>
              <a:rPr lang="en-US" dirty="0" err="1" smtClean="0">
                <a:solidFill>
                  <a:srgbClr val="FF3399"/>
                </a:solidFill>
                <a:latin typeface="Consolas" pitchFamily="49" charset="0"/>
                <a:cs typeface="Consolas" pitchFamily="49" charset="0"/>
              </a:rPr>
              <a:t>cend</a:t>
            </a:r>
            <a:r>
              <a:rPr lang="en-US" dirty="0" smtClean="0">
                <a:solidFill>
                  <a:srgbClr val="FF3399"/>
                </a:solidFill>
                <a:latin typeface="Consolas" pitchFamily="49" charset="0"/>
                <a:cs typeface="Consolas" pitchFamily="49" charset="0"/>
              </a:rPr>
              <a:t>  </a:t>
            </a:r>
            <a:r>
              <a:rPr lang="en-US" dirty="0" err="1" smtClean="0">
                <a:solidFill>
                  <a:srgbClr val="FF3399"/>
                </a:solidFill>
                <a:latin typeface="Consolas" pitchFamily="49" charset="0"/>
                <a:cs typeface="Consolas" pitchFamily="49" charset="0"/>
              </a:rPr>
              <a:t>crbegin</a:t>
            </a:r>
            <a:r>
              <a:rPr lang="en-US" dirty="0" smtClean="0">
                <a:solidFill>
                  <a:srgbClr val="FF3399"/>
                </a:solidFill>
                <a:latin typeface="Consolas" pitchFamily="49" charset="0"/>
                <a:cs typeface="Consolas" pitchFamily="49" charset="0"/>
              </a:rPr>
              <a:t>  </a:t>
            </a:r>
            <a:r>
              <a:rPr lang="en-US" dirty="0" err="1" smtClean="0">
                <a:solidFill>
                  <a:srgbClr val="FF3399"/>
                </a:solidFill>
                <a:latin typeface="Consolas" pitchFamily="49" charset="0"/>
                <a:cs typeface="Consolas" pitchFamily="49" charset="0"/>
              </a:rPr>
              <a:t>crend</a:t>
            </a:r>
            <a:endParaRPr lang="en-US" dirty="0" smtClean="0">
              <a:solidFill>
                <a:srgbClr val="FF3399"/>
              </a:solidFill>
              <a:latin typeface="Consolas" pitchFamily="49" charset="0"/>
              <a:cs typeface="Consolas" pitchFamily="49" charset="0"/>
            </a:endParaRPr>
          </a:p>
          <a:p>
            <a:pPr lvl="1" eaLnBrk="1" hangingPunct="1">
              <a:buNone/>
            </a:pPr>
            <a:endParaRPr lang="en-US" dirty="0" smtClean="0">
              <a:latin typeface="Consolas" pitchFamily="49" charset="0"/>
              <a:cs typeface="Consolas" pitchFamily="49" charset="0"/>
            </a:endParaRPr>
          </a:p>
          <a:p>
            <a:pPr lvl="2" eaLnBrk="1" hangingPunct="1">
              <a:buNone/>
            </a:pPr>
            <a:r>
              <a:rPr lang="en-US" sz="1800" dirty="0" smtClean="0">
                <a:latin typeface="Consolas" pitchFamily="49" charset="0"/>
                <a:cs typeface="Consolas" pitchFamily="49" charset="0"/>
              </a:rPr>
              <a:t>		</a:t>
            </a:r>
            <a:r>
              <a:rPr lang="en-US" sz="1800" dirty="0" err="1" smtClean="0">
                <a:latin typeface="Consolas" pitchFamily="49" charset="0"/>
                <a:cs typeface="Consolas" pitchFamily="49" charset="0"/>
              </a:rPr>
              <a:t>i</a:t>
            </a:r>
            <a:r>
              <a:rPr lang="en-CA" sz="1800" dirty="0" err="1" smtClean="0">
                <a:latin typeface="Consolas" pitchFamily="49" charset="0"/>
                <a:cs typeface="Consolas" pitchFamily="49" charset="0"/>
              </a:rPr>
              <a:t>terator</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begin() </a:t>
            </a:r>
            <a:r>
              <a:rPr lang="en-CA" sz="1800" dirty="0" err="1" smtClean="0">
                <a:latin typeface="Consolas" pitchFamily="49" charset="0"/>
                <a:cs typeface="Consolas" pitchFamily="49" charset="0"/>
              </a:rPr>
              <a:t>noexcept</a:t>
            </a:r>
            <a:r>
              <a:rPr lang="en-CA" sz="1800" dirty="0" smtClean="0">
                <a:latin typeface="Consolas" pitchFamily="49" charset="0"/>
                <a:cs typeface="Consolas" pitchFamily="49" charset="0"/>
              </a:rPr>
              <a:t>;</a:t>
            </a:r>
          </a:p>
          <a:p>
            <a:pPr lvl="2" eaLnBrk="1" hangingPunct="1">
              <a:buNone/>
            </a:pP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const_iterator</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begin() </a:t>
            </a:r>
            <a:r>
              <a:rPr lang="en-CA" sz="1800" dirty="0" smtClean="0">
                <a:latin typeface="Consolas" pitchFamily="49" charset="0"/>
                <a:cs typeface="Consolas" pitchFamily="49" charset="0"/>
              </a:rPr>
              <a:t>const </a:t>
            </a:r>
            <a:r>
              <a:rPr lang="en-CA" sz="1800" dirty="0" err="1" smtClean="0">
                <a:latin typeface="Consolas" pitchFamily="49" charset="0"/>
                <a:cs typeface="Consolas" pitchFamily="49" charset="0"/>
              </a:rPr>
              <a:t>noexcept</a:t>
            </a:r>
            <a:r>
              <a:rPr lang="en-CA" sz="1800" dirty="0" smtClean="0">
                <a:latin typeface="Consolas" pitchFamily="49" charset="0"/>
                <a:cs typeface="Consolas" pitchFamily="49" charset="0"/>
              </a:rPr>
              <a:t>;</a:t>
            </a:r>
          </a:p>
          <a:p>
            <a:pPr lvl="2" eaLnBrk="1" hangingPunct="1">
              <a:buNone/>
            </a:pP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const_iterator</a:t>
            </a:r>
            <a:r>
              <a:rPr lang="en-CA" sz="1800" dirty="0" smtClean="0">
                <a:latin typeface="Consolas" pitchFamily="49" charset="0"/>
                <a:cs typeface="Consolas" pitchFamily="49" charset="0"/>
              </a:rPr>
              <a:t> </a:t>
            </a:r>
            <a:r>
              <a:rPr lang="en-CA" sz="1800" dirty="0" err="1" smtClean="0">
                <a:solidFill>
                  <a:srgbClr val="FF3399"/>
                </a:solidFill>
                <a:latin typeface="Consolas" pitchFamily="49" charset="0"/>
                <a:cs typeface="Consolas" pitchFamily="49" charset="0"/>
              </a:rPr>
              <a:t>cbegin</a:t>
            </a:r>
            <a:r>
              <a:rPr lang="en-CA" sz="1800" dirty="0" smtClean="0">
                <a:solidFill>
                  <a:srgbClr val="FF3399"/>
                </a:solidFill>
                <a:latin typeface="Consolas" pitchFamily="49" charset="0"/>
                <a:cs typeface="Consolas" pitchFamily="49" charset="0"/>
              </a:rPr>
              <a:t>() </a:t>
            </a:r>
            <a:r>
              <a:rPr lang="en-CA" sz="1800" dirty="0" smtClean="0">
                <a:latin typeface="Consolas" pitchFamily="49" charset="0"/>
                <a:cs typeface="Consolas" pitchFamily="49" charset="0"/>
              </a:rPr>
              <a:t>const </a:t>
            </a:r>
            <a:r>
              <a:rPr lang="en-CA" sz="1800" dirty="0" err="1" smtClean="0">
                <a:latin typeface="Consolas" pitchFamily="49" charset="0"/>
                <a:cs typeface="Consolas" pitchFamily="49" charset="0"/>
              </a:rPr>
              <a:t>noexcept</a:t>
            </a:r>
            <a:r>
              <a:rPr lang="en-CA" sz="1800" dirty="0" smtClean="0">
                <a:latin typeface="Consolas" pitchFamily="49" charset="0"/>
                <a:cs typeface="Consolas" pitchFamily="49" charset="0"/>
              </a:rPr>
              <a:t>;</a:t>
            </a:r>
            <a:endParaRPr lang="en-US" sz="1800" dirty="0" smtClean="0">
              <a:latin typeface="Consolas" pitchFamily="49" charset="0"/>
              <a:cs typeface="Consolas" pitchFamily="49" charset="0"/>
            </a:endParaRPr>
          </a:p>
          <a:p>
            <a:pPr lvl="1" eaLnBrk="1" hangingPunct="1"/>
            <a:endParaRPr lang="en-US" dirty="0" smtClean="0">
              <a:latin typeface="Arial" charset="0"/>
              <a:cs typeface="Arial" charset="0"/>
            </a:endParaRPr>
          </a:p>
          <a:p>
            <a:pPr lvl="1" eaLnBrk="1" hangingPunct="1"/>
            <a:r>
              <a:rPr lang="en-US" dirty="0" smtClean="0">
                <a:latin typeface="Arial" charset="0"/>
                <a:cs typeface="Arial" charset="0"/>
              </a:rPr>
              <a:t>Capacity</a:t>
            </a:r>
          </a:p>
          <a:p>
            <a:pPr marL="342900" lvl="1" indent="-342900" eaLnBrk="1" hangingPunct="1">
              <a:buNone/>
            </a:pPr>
            <a:r>
              <a:rPr lang="en-US" dirty="0" smtClean="0">
                <a:latin typeface="Arial" charset="0"/>
                <a:cs typeface="Arial" charset="0"/>
              </a:rPr>
              <a:t>		</a:t>
            </a:r>
            <a:r>
              <a:rPr lang="en-US" dirty="0" err="1" smtClean="0">
                <a:latin typeface="Consolas" pitchFamily="49" charset="0"/>
                <a:cs typeface="Consolas" pitchFamily="49" charset="0"/>
              </a:rPr>
              <a:t>constexpr</a:t>
            </a:r>
            <a:r>
              <a:rPr lang="en-US" dirty="0" smtClean="0">
                <a:latin typeface="Consolas" pitchFamily="49" charset="0"/>
                <a:cs typeface="Consolas" pitchFamily="49" charset="0"/>
              </a:rPr>
              <a:t> </a:t>
            </a:r>
            <a:r>
              <a:rPr lang="en-US" dirty="0" err="1" smtClean="0">
                <a:latin typeface="Consolas" pitchFamily="49" charset="0"/>
                <a:cs typeface="Consolas" pitchFamily="49" charset="0"/>
              </a:rPr>
              <a:t>size_type</a:t>
            </a:r>
            <a:r>
              <a:rPr lang="en-US" dirty="0" smtClean="0">
                <a:latin typeface="Consolas" pitchFamily="49" charset="0"/>
                <a:cs typeface="Consolas" pitchFamily="49" charset="0"/>
              </a:rPr>
              <a:t> </a:t>
            </a:r>
            <a:r>
              <a:rPr lang="en-US" dirty="0" smtClean="0">
                <a:solidFill>
                  <a:srgbClr val="FF3399"/>
                </a:solidFill>
                <a:latin typeface="Consolas" pitchFamily="49" charset="0"/>
                <a:cs typeface="Consolas" pitchFamily="49" charset="0"/>
              </a:rPr>
              <a:t>size() </a:t>
            </a:r>
            <a:r>
              <a:rPr lang="en-US" dirty="0" err="1" smtClean="0">
                <a:latin typeface="Consolas" pitchFamily="49" charset="0"/>
                <a:cs typeface="Consolas" pitchFamily="49" charset="0"/>
              </a:rPr>
              <a:t>noexcept</a:t>
            </a:r>
            <a:r>
              <a:rPr lang="en-US" dirty="0" smtClean="0">
                <a:latin typeface="Consolas" pitchFamily="49" charset="0"/>
                <a:cs typeface="Consolas" pitchFamily="49" charset="0"/>
              </a:rPr>
              <a:t>;</a:t>
            </a:r>
          </a:p>
          <a:p>
            <a:pPr marL="342900" lvl="1" indent="-342900" eaLnBrk="1" hangingPunct="1">
              <a:buNone/>
            </a:pPr>
            <a:r>
              <a:rPr lang="en-US" dirty="0" smtClean="0">
                <a:latin typeface="Consolas" pitchFamily="49" charset="0"/>
                <a:cs typeface="Consolas" pitchFamily="49" charset="0"/>
              </a:rPr>
              <a:t>		</a:t>
            </a:r>
            <a:r>
              <a:rPr lang="en-US" dirty="0" err="1" smtClean="0">
                <a:latin typeface="Consolas" pitchFamily="49" charset="0"/>
                <a:cs typeface="Consolas" pitchFamily="49" charset="0"/>
              </a:rPr>
              <a:t>constexpr</a:t>
            </a:r>
            <a:r>
              <a:rPr lang="en-US" dirty="0" smtClean="0">
                <a:latin typeface="Consolas" pitchFamily="49" charset="0"/>
                <a:cs typeface="Consolas" pitchFamily="49" charset="0"/>
              </a:rPr>
              <a:t> </a:t>
            </a:r>
            <a:r>
              <a:rPr lang="en-US" dirty="0" err="1" smtClean="0">
                <a:latin typeface="Consolas" pitchFamily="49" charset="0"/>
                <a:cs typeface="Consolas" pitchFamily="49" charset="0"/>
              </a:rPr>
              <a:t>size_type</a:t>
            </a:r>
            <a:r>
              <a:rPr lang="en-US" dirty="0" smtClean="0">
                <a:latin typeface="Consolas" pitchFamily="49" charset="0"/>
                <a:cs typeface="Consolas" pitchFamily="49" charset="0"/>
              </a:rPr>
              <a:t> </a:t>
            </a:r>
            <a:r>
              <a:rPr lang="en-US" dirty="0" err="1" smtClean="0">
                <a:solidFill>
                  <a:srgbClr val="FF3399"/>
                </a:solidFill>
                <a:latin typeface="Consolas" pitchFamily="49" charset="0"/>
                <a:cs typeface="Consolas" pitchFamily="49" charset="0"/>
              </a:rPr>
              <a:t>max_size</a:t>
            </a:r>
            <a:r>
              <a:rPr lang="en-US" dirty="0" smtClean="0">
                <a:solidFill>
                  <a:srgbClr val="FF3399"/>
                </a:solidFill>
                <a:latin typeface="Consolas" pitchFamily="49" charset="0"/>
                <a:cs typeface="Consolas" pitchFamily="49" charset="0"/>
              </a:rPr>
              <a:t>()</a:t>
            </a:r>
            <a:r>
              <a:rPr lang="en-US" dirty="0" smtClean="0">
                <a:latin typeface="Consolas" pitchFamily="49" charset="0"/>
                <a:cs typeface="Consolas" pitchFamily="49" charset="0"/>
              </a:rPr>
              <a:t> </a:t>
            </a:r>
            <a:r>
              <a:rPr lang="en-US" dirty="0" err="1" smtClean="0">
                <a:latin typeface="Consolas" pitchFamily="49" charset="0"/>
                <a:cs typeface="Consolas" pitchFamily="49" charset="0"/>
              </a:rPr>
              <a:t>noexcept</a:t>
            </a:r>
            <a:r>
              <a:rPr lang="en-US" dirty="0" smtClean="0">
                <a:latin typeface="Consolas" pitchFamily="49" charset="0"/>
                <a:cs typeface="Consolas" pitchFamily="49" charset="0"/>
              </a:rPr>
              <a:t>;</a:t>
            </a:r>
          </a:p>
          <a:p>
            <a:pPr marL="342900" lvl="1" indent="-342900" eaLnBrk="1" hangingPunct="1">
              <a:buNone/>
            </a:pPr>
            <a:r>
              <a:rPr lang="en-US" dirty="0" smtClean="0">
                <a:latin typeface="Consolas" pitchFamily="49" charset="0"/>
                <a:cs typeface="Consolas" pitchFamily="49" charset="0"/>
              </a:rPr>
              <a:t>		</a:t>
            </a:r>
            <a:r>
              <a:rPr lang="en-US" dirty="0" err="1" smtClean="0">
                <a:latin typeface="Consolas" pitchFamily="49" charset="0"/>
                <a:cs typeface="Consolas" pitchFamily="49" charset="0"/>
              </a:rPr>
              <a:t>constexpr</a:t>
            </a:r>
            <a:r>
              <a:rPr lang="en-US" dirty="0" smtClean="0">
                <a:latin typeface="Consolas" pitchFamily="49" charset="0"/>
                <a:cs typeface="Consolas" pitchFamily="49" charset="0"/>
              </a:rPr>
              <a:t> </a:t>
            </a:r>
            <a:r>
              <a:rPr lang="en-US" dirty="0" err="1" smtClean="0">
                <a:latin typeface="Consolas" pitchFamily="49" charset="0"/>
                <a:cs typeface="Consolas" pitchFamily="49" charset="0"/>
              </a:rPr>
              <a:t>bool</a:t>
            </a:r>
            <a:r>
              <a:rPr lang="en-US" dirty="0" smtClean="0">
                <a:latin typeface="Consolas" pitchFamily="49" charset="0"/>
                <a:cs typeface="Consolas" pitchFamily="49" charset="0"/>
              </a:rPr>
              <a:t> </a:t>
            </a:r>
            <a:r>
              <a:rPr lang="en-US" dirty="0" smtClean="0">
                <a:solidFill>
                  <a:srgbClr val="FF3399"/>
                </a:solidFill>
                <a:latin typeface="Consolas" pitchFamily="49" charset="0"/>
                <a:cs typeface="Consolas" pitchFamily="49" charset="0"/>
              </a:rPr>
              <a:t>empty() </a:t>
            </a:r>
            <a:r>
              <a:rPr lang="en-US" dirty="0" err="1" smtClean="0">
                <a:latin typeface="Consolas" pitchFamily="49" charset="0"/>
                <a:cs typeface="Consolas" pitchFamily="49" charset="0"/>
              </a:rPr>
              <a:t>noexcept</a:t>
            </a:r>
            <a:r>
              <a:rPr lang="en-US" dirty="0" smtClean="0">
                <a:latin typeface="Consolas" pitchFamily="49" charset="0"/>
                <a:cs typeface="Consolas" pitchFamily="49" charset="0"/>
              </a:rPr>
              <a:t>;</a:t>
            </a:r>
          </a:p>
          <a:p>
            <a:pPr eaLnBrk="1" hangingPunct="1">
              <a:buFont typeface="Arial" charset="0"/>
              <a:buNone/>
            </a:pPr>
            <a:endParaRPr lang="en-US" dirty="0" smtClean="0">
              <a:latin typeface="Arial" charset="0"/>
              <a:cs typeface="Arial" charset="0"/>
            </a:endParaRPr>
          </a:p>
          <a:p>
            <a:pPr lvl="1" eaLnBrk="1" hangingPunct="1"/>
            <a:endParaRPr lang="en-US" dirty="0" smtClean="0">
              <a:latin typeface="Arial" charset="0"/>
              <a:cs typeface="Arial" charset="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US" dirty="0" smtClean="0">
                <a:latin typeface="Consolas" pitchFamily="49" charset="0"/>
                <a:cs typeface="Consolas" pitchFamily="49" charset="0"/>
              </a:rPr>
              <a:t>array&lt;T, N&gt;</a:t>
            </a:r>
          </a:p>
        </p:txBody>
      </p:sp>
      <p:sp>
        <p:nvSpPr>
          <p:cNvPr id="6147" name="Rectangle 3"/>
          <p:cNvSpPr>
            <a:spLocks noGrp="1" noChangeArrowheads="1"/>
          </p:cNvSpPr>
          <p:nvPr>
            <p:ph type="body" idx="1"/>
          </p:nvPr>
        </p:nvSpPr>
        <p:spPr/>
        <p:txBody>
          <a:bodyPr/>
          <a:lstStyle/>
          <a:p>
            <a:pPr eaLnBrk="1" hangingPunct="1">
              <a:buFont typeface="Arial" charset="0"/>
              <a:buNone/>
            </a:pPr>
            <a:r>
              <a:rPr lang="en-US" dirty="0" smtClean="0">
                <a:latin typeface="Arial" charset="0"/>
                <a:cs typeface="Arial" charset="0"/>
              </a:rPr>
              <a:t>	Member functions include:</a:t>
            </a:r>
          </a:p>
          <a:p>
            <a:pPr lvl="1" eaLnBrk="1" hangingPunct="1"/>
            <a:r>
              <a:rPr lang="en-US" dirty="0" smtClean="0">
                <a:latin typeface="Arial" charset="0"/>
                <a:cs typeface="Arial" charset="0"/>
              </a:rPr>
              <a:t>Element access</a:t>
            </a:r>
          </a:p>
          <a:p>
            <a:pPr lvl="1" eaLnBrk="1" hangingPunct="1">
              <a:buNone/>
            </a:pPr>
            <a:r>
              <a:rPr lang="en-US" sz="2000" dirty="0" smtClean="0">
                <a:latin typeface="Arial" charset="0"/>
                <a:cs typeface="Arial" charset="0"/>
              </a:rPr>
              <a:t>	</a:t>
            </a:r>
            <a:r>
              <a:rPr lang="en-US" sz="2000" dirty="0" smtClean="0">
                <a:latin typeface="Consolas" pitchFamily="49" charset="0"/>
                <a:cs typeface="Consolas" pitchFamily="49" charset="0"/>
              </a:rPr>
              <a:t>	</a:t>
            </a:r>
            <a:r>
              <a:rPr lang="en-CA" dirty="0" smtClean="0">
                <a:latin typeface="Consolas" pitchFamily="49" charset="0"/>
                <a:cs typeface="Consolas" pitchFamily="49" charset="0"/>
              </a:rPr>
              <a:t>reference </a:t>
            </a:r>
            <a:r>
              <a:rPr lang="en-CA" dirty="0" smtClean="0">
                <a:solidFill>
                  <a:srgbClr val="FF3399"/>
                </a:solidFill>
                <a:latin typeface="Consolas" pitchFamily="49" charset="0"/>
                <a:cs typeface="Consolas" pitchFamily="49" charset="0"/>
              </a:rPr>
              <a:t>operator[](</a:t>
            </a:r>
            <a:r>
              <a:rPr lang="en-CA" dirty="0" smtClean="0">
                <a:latin typeface="Consolas" pitchFamily="49" charset="0"/>
                <a:cs typeface="Consolas" pitchFamily="49" charset="0"/>
              </a:rPr>
              <a:t> </a:t>
            </a:r>
            <a:r>
              <a:rPr lang="en-CA" dirty="0" err="1" smtClean="0">
                <a:latin typeface="Consolas" pitchFamily="49" charset="0"/>
                <a:cs typeface="Consolas" pitchFamily="49" charset="0"/>
              </a:rPr>
              <a:t>size_type</a:t>
            </a:r>
            <a:r>
              <a:rPr lang="en-CA" dirty="0" smtClean="0">
                <a:latin typeface="Consolas" pitchFamily="49" charset="0"/>
                <a:cs typeface="Consolas" pitchFamily="49" charset="0"/>
              </a:rPr>
              <a:t> </a:t>
            </a:r>
            <a:r>
              <a:rPr lang="en-CA" dirty="0" smtClean="0">
                <a:solidFill>
                  <a:srgbClr val="FF3399"/>
                </a:solidFill>
                <a:latin typeface="Consolas" pitchFamily="49" charset="0"/>
                <a:cs typeface="Consolas" pitchFamily="49" charset="0"/>
              </a:rPr>
              <a:t>)</a:t>
            </a:r>
            <a:r>
              <a:rPr lang="en-CA" dirty="0" smtClean="0">
                <a:latin typeface="Consolas" pitchFamily="49" charset="0"/>
                <a:cs typeface="Consolas" pitchFamily="49" charset="0"/>
              </a:rPr>
              <a:t>;</a:t>
            </a:r>
          </a:p>
          <a:p>
            <a:pPr lvl="2" eaLnBrk="1" hangingPunct="1">
              <a:buNone/>
            </a:pPr>
            <a:r>
              <a:rPr lang="en-CA" sz="1800" dirty="0" err="1" smtClean="0">
                <a:latin typeface="Consolas" pitchFamily="49" charset="0"/>
                <a:cs typeface="Consolas" pitchFamily="49" charset="0"/>
              </a:rPr>
              <a:t>const_reference</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operator[]( </a:t>
            </a:r>
            <a:r>
              <a:rPr lang="en-CA" sz="1800" dirty="0" err="1" smtClean="0">
                <a:latin typeface="Consolas" pitchFamily="49" charset="0"/>
                <a:cs typeface="Consolas" pitchFamily="49" charset="0"/>
              </a:rPr>
              <a:t>size_type</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 const; </a:t>
            </a:r>
          </a:p>
          <a:p>
            <a:pPr lvl="2" eaLnBrk="1" hangingPunct="1">
              <a:buNone/>
            </a:pPr>
            <a:endParaRPr lang="en-CA" sz="1800" dirty="0" smtClean="0">
              <a:latin typeface="Consolas" pitchFamily="49" charset="0"/>
              <a:cs typeface="Consolas" pitchFamily="49" charset="0"/>
            </a:endParaRPr>
          </a:p>
          <a:p>
            <a:pPr lvl="2" eaLnBrk="1" hangingPunct="1">
              <a:buNone/>
            </a:pPr>
            <a:r>
              <a:rPr lang="en-CA" sz="1800" dirty="0" smtClean="0">
                <a:latin typeface="Consolas" pitchFamily="49" charset="0"/>
                <a:cs typeface="Consolas" pitchFamily="49" charset="0"/>
              </a:rPr>
              <a:t>reference </a:t>
            </a:r>
            <a:r>
              <a:rPr lang="en-CA" sz="1800" dirty="0" smtClean="0">
                <a:solidFill>
                  <a:srgbClr val="FF3399"/>
                </a:solidFill>
                <a:latin typeface="Consolas" pitchFamily="49" charset="0"/>
                <a:cs typeface="Consolas" pitchFamily="49" charset="0"/>
              </a:rPr>
              <a:t>at(</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size_type</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a:t>
            </a:r>
          </a:p>
          <a:p>
            <a:pPr lvl="2" eaLnBrk="1" hangingPunct="1">
              <a:buNone/>
            </a:pPr>
            <a:r>
              <a:rPr lang="en-CA" sz="1800" dirty="0" err="1" smtClean="0">
                <a:latin typeface="Consolas" pitchFamily="49" charset="0"/>
                <a:cs typeface="Consolas" pitchFamily="49" charset="0"/>
              </a:rPr>
              <a:t>const_reference</a:t>
            </a:r>
            <a:r>
              <a:rPr lang="en-CA" sz="1800" dirty="0" smtClean="0">
                <a:latin typeface="Consolas" pitchFamily="49" charset="0"/>
                <a:cs typeface="Consolas" pitchFamily="49" charset="0"/>
              </a:rPr>
              <a:t> at ( </a:t>
            </a:r>
            <a:r>
              <a:rPr lang="en-CA" sz="1800" dirty="0" err="1" smtClean="0">
                <a:latin typeface="Consolas" pitchFamily="49" charset="0"/>
                <a:cs typeface="Consolas" pitchFamily="49" charset="0"/>
              </a:rPr>
              <a:t>size_type</a:t>
            </a:r>
            <a:r>
              <a:rPr lang="en-CA" sz="1800" dirty="0" smtClean="0">
                <a:latin typeface="Consolas" pitchFamily="49" charset="0"/>
                <a:cs typeface="Consolas" pitchFamily="49" charset="0"/>
              </a:rPr>
              <a:t> ) const;</a:t>
            </a:r>
          </a:p>
          <a:p>
            <a:pPr lvl="2" eaLnBrk="1" hangingPunct="1">
              <a:buNone/>
            </a:pPr>
            <a:endParaRPr lang="en-CA" sz="1800" dirty="0" smtClean="0">
              <a:latin typeface="Consolas" pitchFamily="49" charset="0"/>
              <a:cs typeface="Consolas" pitchFamily="49" charset="0"/>
            </a:endParaRPr>
          </a:p>
          <a:p>
            <a:pPr lvl="2" eaLnBrk="1" hangingPunct="1">
              <a:buNone/>
            </a:pPr>
            <a:r>
              <a:rPr lang="en-CA" sz="1800" dirty="0" smtClean="0">
                <a:latin typeface="Consolas" pitchFamily="49" charset="0"/>
                <a:cs typeface="Consolas" pitchFamily="49" charset="0"/>
              </a:rPr>
              <a:t>reference </a:t>
            </a:r>
            <a:r>
              <a:rPr lang="en-CA" sz="1800" dirty="0" smtClean="0">
                <a:solidFill>
                  <a:srgbClr val="FF3399"/>
                </a:solidFill>
                <a:latin typeface="Consolas" pitchFamily="49" charset="0"/>
                <a:cs typeface="Consolas" pitchFamily="49" charset="0"/>
              </a:rPr>
              <a:t>front()</a:t>
            </a:r>
            <a:r>
              <a:rPr lang="en-CA" sz="1800" dirty="0" smtClean="0">
                <a:latin typeface="Consolas" pitchFamily="49" charset="0"/>
                <a:cs typeface="Consolas" pitchFamily="49" charset="0"/>
              </a:rPr>
              <a:t>;</a:t>
            </a:r>
          </a:p>
          <a:p>
            <a:pPr lvl="2" eaLnBrk="1" hangingPunct="1">
              <a:buNone/>
            </a:pPr>
            <a:r>
              <a:rPr lang="en-CA" sz="1800" dirty="0" err="1" smtClean="0">
                <a:latin typeface="Consolas" pitchFamily="49" charset="0"/>
                <a:cs typeface="Consolas" pitchFamily="49" charset="0"/>
              </a:rPr>
              <a:t>const_reference</a:t>
            </a:r>
            <a:r>
              <a:rPr lang="en-CA" sz="1800" dirty="0" smtClean="0">
                <a:solidFill>
                  <a:srgbClr val="FF3399"/>
                </a:solidFill>
                <a:latin typeface="Consolas" pitchFamily="49" charset="0"/>
                <a:cs typeface="Consolas" pitchFamily="49" charset="0"/>
              </a:rPr>
              <a:t> front() </a:t>
            </a:r>
            <a:r>
              <a:rPr lang="en-CA" sz="1800" dirty="0" smtClean="0">
                <a:latin typeface="Consolas" pitchFamily="49" charset="0"/>
                <a:cs typeface="Consolas" pitchFamily="49" charset="0"/>
              </a:rPr>
              <a:t>const;</a:t>
            </a:r>
          </a:p>
          <a:p>
            <a:pPr lvl="2" eaLnBrk="1" hangingPunct="1">
              <a:buNone/>
            </a:pPr>
            <a:r>
              <a:rPr lang="en-CA" sz="1800" dirty="0" smtClean="0">
                <a:latin typeface="Consolas" pitchFamily="49" charset="0"/>
                <a:cs typeface="Consolas" pitchFamily="49" charset="0"/>
              </a:rPr>
              <a:t>reference </a:t>
            </a:r>
            <a:r>
              <a:rPr lang="en-CA" sz="1800" dirty="0" smtClean="0">
                <a:solidFill>
                  <a:srgbClr val="FF3399"/>
                </a:solidFill>
                <a:latin typeface="Consolas" pitchFamily="49" charset="0"/>
                <a:cs typeface="Consolas" pitchFamily="49" charset="0"/>
              </a:rPr>
              <a:t>back()</a:t>
            </a:r>
            <a:r>
              <a:rPr lang="en-CA" sz="1800" dirty="0" smtClean="0">
                <a:latin typeface="Consolas" pitchFamily="49" charset="0"/>
                <a:cs typeface="Consolas" pitchFamily="49" charset="0"/>
              </a:rPr>
              <a:t>;</a:t>
            </a:r>
          </a:p>
          <a:p>
            <a:pPr lvl="2" eaLnBrk="1" hangingPunct="1">
              <a:buNone/>
            </a:pPr>
            <a:r>
              <a:rPr lang="en-CA" sz="1800" dirty="0" err="1" smtClean="0">
                <a:latin typeface="Consolas" pitchFamily="49" charset="0"/>
                <a:cs typeface="Consolas" pitchFamily="49" charset="0"/>
              </a:rPr>
              <a:t>const_reference</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back() </a:t>
            </a:r>
            <a:r>
              <a:rPr lang="en-CA" sz="1800" dirty="0" smtClean="0">
                <a:latin typeface="Consolas" pitchFamily="49" charset="0"/>
                <a:cs typeface="Consolas" pitchFamily="49" charset="0"/>
              </a:rPr>
              <a:t>const;</a:t>
            </a:r>
          </a:p>
          <a:p>
            <a:pPr lvl="2" eaLnBrk="1" hangingPunct="1">
              <a:buNone/>
            </a:pPr>
            <a:endParaRPr lang="en-CA" sz="1800" dirty="0" smtClean="0">
              <a:latin typeface="Consolas" pitchFamily="49" charset="0"/>
              <a:cs typeface="Consolas" pitchFamily="49" charset="0"/>
            </a:endParaRPr>
          </a:p>
          <a:p>
            <a:pPr lvl="2" eaLnBrk="1" hangingPunct="1">
              <a:buNone/>
            </a:pPr>
            <a:r>
              <a:rPr lang="en-CA" sz="1800" dirty="0" smtClean="0">
                <a:latin typeface="Consolas" pitchFamily="49" charset="0"/>
                <a:cs typeface="Consolas" pitchFamily="49" charset="0"/>
              </a:rPr>
              <a:t>pointer </a:t>
            </a:r>
            <a:r>
              <a:rPr lang="en-CA" sz="1800" dirty="0" smtClean="0">
                <a:solidFill>
                  <a:srgbClr val="FF3399"/>
                </a:solidFill>
                <a:latin typeface="Consolas" pitchFamily="49" charset="0"/>
                <a:cs typeface="Consolas" pitchFamily="49" charset="0"/>
              </a:rPr>
              <a:t>data() </a:t>
            </a:r>
            <a:r>
              <a:rPr lang="en-CA" sz="1800" dirty="0" err="1" smtClean="0">
                <a:latin typeface="Consolas" pitchFamily="49" charset="0"/>
                <a:cs typeface="Consolas" pitchFamily="49" charset="0"/>
              </a:rPr>
              <a:t>noexcept</a:t>
            </a:r>
            <a:r>
              <a:rPr lang="en-CA" sz="1800" dirty="0" smtClean="0">
                <a:latin typeface="Consolas" pitchFamily="49" charset="0"/>
                <a:cs typeface="Consolas" pitchFamily="49" charset="0"/>
              </a:rPr>
              <a:t>;</a:t>
            </a:r>
          </a:p>
          <a:p>
            <a:pPr lvl="2" eaLnBrk="1" hangingPunct="1">
              <a:buNone/>
            </a:pPr>
            <a:r>
              <a:rPr lang="en-CA" sz="1800" dirty="0" err="1" smtClean="0">
                <a:latin typeface="Consolas" pitchFamily="49" charset="0"/>
                <a:cs typeface="Consolas" pitchFamily="49" charset="0"/>
              </a:rPr>
              <a:t>const_pointer</a:t>
            </a:r>
            <a:r>
              <a:rPr lang="en-CA" sz="1800" dirty="0" smtClean="0">
                <a:latin typeface="Consolas" pitchFamily="49" charset="0"/>
                <a:cs typeface="Consolas" pitchFamily="49" charset="0"/>
              </a:rPr>
              <a:t> </a:t>
            </a:r>
            <a:r>
              <a:rPr lang="en-CA" sz="1800" dirty="0" smtClean="0">
                <a:solidFill>
                  <a:srgbClr val="FF3399"/>
                </a:solidFill>
                <a:latin typeface="Consolas" pitchFamily="49" charset="0"/>
                <a:cs typeface="Consolas" pitchFamily="49" charset="0"/>
              </a:rPr>
              <a:t>data() </a:t>
            </a:r>
            <a:r>
              <a:rPr lang="en-CA" sz="1800" dirty="0" smtClean="0">
                <a:latin typeface="Consolas" pitchFamily="49" charset="0"/>
                <a:cs typeface="Consolas" pitchFamily="49" charset="0"/>
              </a:rPr>
              <a:t>const </a:t>
            </a:r>
            <a:r>
              <a:rPr lang="en-CA" sz="1800" dirty="0" err="1" smtClean="0">
                <a:latin typeface="Consolas" pitchFamily="49" charset="0"/>
                <a:cs typeface="Consolas" pitchFamily="49" charset="0"/>
              </a:rPr>
              <a:t>noexcept</a:t>
            </a:r>
            <a:r>
              <a:rPr lang="en-CA" sz="1800" dirty="0" smtClean="0">
                <a:latin typeface="Consolas" pitchFamily="49" charset="0"/>
                <a:cs typeface="Consolas" pitchFamily="49" charset="0"/>
              </a:rPr>
              <a:t>;</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US" dirty="0" smtClean="0">
                <a:latin typeface="Consolas" pitchFamily="49" charset="0"/>
                <a:cs typeface="Consolas" pitchFamily="49" charset="0"/>
              </a:rPr>
              <a:t>array&lt;T, N&gt;</a:t>
            </a:r>
          </a:p>
        </p:txBody>
      </p:sp>
      <p:sp>
        <p:nvSpPr>
          <p:cNvPr id="6147" name="Rectangle 3"/>
          <p:cNvSpPr>
            <a:spLocks noGrp="1" noChangeArrowheads="1"/>
          </p:cNvSpPr>
          <p:nvPr>
            <p:ph type="body" idx="1"/>
          </p:nvPr>
        </p:nvSpPr>
        <p:spPr/>
        <p:txBody>
          <a:bodyPr/>
          <a:lstStyle/>
          <a:p>
            <a:pPr eaLnBrk="1" hangingPunct="1">
              <a:buFont typeface="Arial" charset="0"/>
              <a:buNone/>
            </a:pPr>
            <a:r>
              <a:rPr lang="en-US" dirty="0" smtClean="0">
                <a:latin typeface="Arial" charset="0"/>
                <a:cs typeface="Arial" charset="0"/>
              </a:rPr>
              <a:t>	Member functions include:</a:t>
            </a:r>
          </a:p>
          <a:p>
            <a:pPr lvl="1" eaLnBrk="1" hangingPunct="1"/>
            <a:r>
              <a:rPr lang="en-US" dirty="0" smtClean="0">
                <a:latin typeface="Arial" charset="0"/>
                <a:cs typeface="Arial" charset="0"/>
              </a:rPr>
              <a:t>Modifiers</a:t>
            </a:r>
          </a:p>
          <a:p>
            <a:pPr lvl="1" eaLnBrk="1" hangingPunct="1">
              <a:buNone/>
            </a:pPr>
            <a:r>
              <a:rPr lang="en-US" dirty="0" smtClean="0">
                <a:latin typeface="Arial" charset="0"/>
                <a:cs typeface="Arial" charset="0"/>
              </a:rPr>
              <a:t>	</a:t>
            </a:r>
            <a:r>
              <a:rPr lang="en-US" dirty="0" smtClean="0">
                <a:latin typeface="Consolas" pitchFamily="49" charset="0"/>
                <a:cs typeface="Consolas" pitchFamily="49" charset="0"/>
              </a:rPr>
              <a:t>	</a:t>
            </a:r>
            <a:r>
              <a:rPr lang="en-CA" dirty="0" smtClean="0">
                <a:latin typeface="Consolas" pitchFamily="49" charset="0"/>
                <a:cs typeface="Consolas" pitchFamily="49" charset="0"/>
              </a:rPr>
              <a:t>void </a:t>
            </a:r>
            <a:r>
              <a:rPr lang="en-CA" dirty="0" smtClean="0">
                <a:solidFill>
                  <a:srgbClr val="FF3399"/>
                </a:solidFill>
                <a:latin typeface="Consolas" pitchFamily="49" charset="0"/>
                <a:cs typeface="Consolas" pitchFamily="49" charset="0"/>
              </a:rPr>
              <a:t>fill(</a:t>
            </a:r>
            <a:r>
              <a:rPr lang="en-CA" dirty="0" smtClean="0">
                <a:latin typeface="Consolas" pitchFamily="49" charset="0"/>
                <a:cs typeface="Consolas" pitchFamily="49" charset="0"/>
              </a:rPr>
              <a:t> </a:t>
            </a:r>
            <a:r>
              <a:rPr lang="en-CA" dirty="0" err="1" smtClean="0">
                <a:latin typeface="Consolas" pitchFamily="49" charset="0"/>
                <a:cs typeface="Consolas" pitchFamily="49" charset="0"/>
              </a:rPr>
              <a:t>const_reference</a:t>
            </a:r>
            <a:r>
              <a:rPr lang="en-CA" dirty="0" smtClean="0">
                <a:latin typeface="Consolas" pitchFamily="49" charset="0"/>
                <a:cs typeface="Consolas" pitchFamily="49" charset="0"/>
              </a:rPr>
              <a:t> </a:t>
            </a:r>
            <a:r>
              <a:rPr lang="en-CA" dirty="0" smtClean="0">
                <a:solidFill>
                  <a:srgbClr val="FF3399"/>
                </a:solidFill>
                <a:latin typeface="Consolas" pitchFamily="49" charset="0"/>
                <a:cs typeface="Consolas" pitchFamily="49" charset="0"/>
              </a:rPr>
              <a:t>)</a:t>
            </a:r>
            <a:r>
              <a:rPr lang="en-CA" dirty="0" smtClean="0">
                <a:latin typeface="Consolas" pitchFamily="49" charset="0"/>
                <a:cs typeface="Consolas" pitchFamily="49" charset="0"/>
              </a:rPr>
              <a:t>;</a:t>
            </a:r>
          </a:p>
          <a:p>
            <a:pPr lvl="2" eaLnBrk="1" hangingPunct="1">
              <a:buNone/>
            </a:pPr>
            <a:r>
              <a:rPr lang="en-CA" sz="1800" dirty="0" smtClean="0">
                <a:latin typeface="Consolas" pitchFamily="49" charset="0"/>
                <a:cs typeface="Consolas" pitchFamily="49" charset="0"/>
              </a:rPr>
              <a:t>void </a:t>
            </a:r>
            <a:r>
              <a:rPr lang="en-CA" sz="1800" dirty="0" smtClean="0">
                <a:solidFill>
                  <a:srgbClr val="FF3399"/>
                </a:solidFill>
                <a:latin typeface="Consolas" pitchFamily="49" charset="0"/>
                <a:cs typeface="Consolas" pitchFamily="49" charset="0"/>
              </a:rPr>
              <a:t>swap(</a:t>
            </a:r>
            <a:r>
              <a:rPr lang="en-CA" sz="1800" dirty="0" smtClean="0">
                <a:latin typeface="Consolas" pitchFamily="49" charset="0"/>
                <a:cs typeface="Consolas" pitchFamily="49" charset="0"/>
              </a:rPr>
              <a:t> array &amp; </a:t>
            </a:r>
            <a:r>
              <a:rPr lang="en-CA" sz="1800" dirty="0" smtClean="0">
                <a:solidFill>
                  <a:srgbClr val="FF3399"/>
                </a:solidFill>
                <a:latin typeface="Consolas" pitchFamily="49" charset="0"/>
                <a:cs typeface="Consolas" pitchFamily="49" charset="0"/>
              </a:rPr>
              <a:t>)</a:t>
            </a:r>
            <a:r>
              <a:rPr lang="en-CA" sz="1800" dirty="0" smtClean="0">
                <a:latin typeface="Consolas" pitchFamily="49" charset="0"/>
                <a:cs typeface="Consolas" pitchFamily="49" charset="0"/>
              </a:rPr>
              <a:t> </a:t>
            </a:r>
            <a:r>
              <a:rPr lang="en-CA" sz="1800" dirty="0" err="1" smtClean="0">
                <a:latin typeface="Consolas" pitchFamily="49" charset="0"/>
                <a:cs typeface="Consolas" pitchFamily="49" charset="0"/>
              </a:rPr>
              <a:t>noexcept</a:t>
            </a:r>
            <a:r>
              <a:rPr lang="en-CA" sz="1800" dirty="0" smtClean="0">
                <a:latin typeface="Consolas" pitchFamily="49" charset="0"/>
                <a:cs typeface="Consolas" pitchFamily="49" charset="0"/>
              </a:rPr>
              <a:t>( ... );</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US" dirty="0" smtClean="0">
                <a:latin typeface="Consolas" pitchFamily="49" charset="0"/>
                <a:cs typeface="Consolas" pitchFamily="49" charset="0"/>
              </a:rPr>
              <a:t>array&lt;T, N&gt;</a:t>
            </a:r>
          </a:p>
        </p:txBody>
      </p:sp>
      <p:sp>
        <p:nvSpPr>
          <p:cNvPr id="6147" name="Rectangle 3"/>
          <p:cNvSpPr>
            <a:spLocks noGrp="1" noChangeArrowheads="1"/>
          </p:cNvSpPr>
          <p:nvPr>
            <p:ph type="body" idx="1"/>
          </p:nvPr>
        </p:nvSpPr>
        <p:spPr/>
        <p:txBody>
          <a:bodyPr/>
          <a:lstStyle/>
          <a:p>
            <a:pPr eaLnBrk="1" hangingPunct="1">
              <a:buFont typeface="Arial" charset="0"/>
              <a:buNone/>
            </a:pPr>
            <a:r>
              <a:rPr lang="en-US" dirty="0" smtClean="0">
                <a:latin typeface="Arial" charset="0"/>
                <a:cs typeface="Arial" charset="0"/>
              </a:rPr>
              <a:t>	Example:</a:t>
            </a:r>
          </a:p>
          <a:p>
            <a:pPr lvl="2" eaLnBrk="1" hangingPunct="1">
              <a:buNone/>
            </a:pPr>
            <a:r>
              <a:rPr lang="en-US" sz="1400" dirty="0" smtClean="0">
                <a:latin typeface="Consolas" pitchFamily="49" charset="0"/>
                <a:cs typeface="Consolas" pitchFamily="49" charset="0"/>
              </a:rPr>
              <a:t>#include &lt;array&gt;</a:t>
            </a:r>
          </a:p>
          <a:p>
            <a:pPr lvl="2" eaLnBrk="1" hangingPunct="1">
              <a:buNone/>
            </a:pPr>
            <a:endParaRPr lang="en-US" sz="1400" dirty="0" smtClean="0">
              <a:latin typeface="Consolas" pitchFamily="49" charset="0"/>
              <a:cs typeface="Consolas" pitchFamily="49" charset="0"/>
            </a:endParaRPr>
          </a:p>
          <a:p>
            <a:pPr lvl="2" eaLnBrk="1" hangingPunct="1">
              <a:buNone/>
            </a:pPr>
            <a:r>
              <a:rPr lang="en-US" sz="1400" dirty="0" err="1" smtClean="0">
                <a:latin typeface="Consolas" pitchFamily="49" charset="0"/>
                <a:cs typeface="Consolas" pitchFamily="49" charset="0"/>
              </a:rPr>
              <a:t>int</a:t>
            </a:r>
            <a:r>
              <a:rPr lang="en-US" sz="1400" dirty="0" smtClean="0">
                <a:latin typeface="Consolas" pitchFamily="49" charset="0"/>
                <a:cs typeface="Consolas" pitchFamily="49" charset="0"/>
              </a:rPr>
              <a:t> main() {</a:t>
            </a:r>
          </a:p>
          <a:p>
            <a:pPr lvl="2" eaLnBrk="1" hangingPunct="1">
              <a:buNone/>
            </a:pPr>
            <a:r>
              <a:rPr lang="en-US" sz="1400" dirty="0" smtClean="0">
                <a:latin typeface="Consolas" pitchFamily="49" charset="0"/>
                <a:cs typeface="Consolas" pitchFamily="49" charset="0"/>
              </a:rPr>
              <a:t>    std::array&lt;</a:t>
            </a:r>
            <a:r>
              <a:rPr lang="en-US" sz="1400" dirty="0" err="1" smtClean="0">
                <a:latin typeface="Consolas" pitchFamily="49" charset="0"/>
                <a:cs typeface="Consolas" pitchFamily="49" charset="0"/>
              </a:rPr>
              <a:t>int</a:t>
            </a:r>
            <a:r>
              <a:rPr lang="en-US" sz="1400" dirty="0" smtClean="0">
                <a:latin typeface="Consolas" pitchFamily="49" charset="0"/>
                <a:cs typeface="Consolas" pitchFamily="49" charset="0"/>
              </a:rPr>
              <a:t>, 5&gt; v;</a:t>
            </a:r>
          </a:p>
          <a:p>
            <a:pPr lvl="2" eaLnBrk="1" hangingPunct="1">
              <a:buNone/>
            </a:pPr>
            <a:endParaRPr lang="en-US" sz="1400" dirty="0" smtClean="0">
              <a:latin typeface="Consolas" pitchFamily="49" charset="0"/>
              <a:cs typeface="Consolas" pitchFamily="49" charset="0"/>
            </a:endParaRPr>
          </a:p>
          <a:p>
            <a:pPr lvl="2" eaLnBrk="1" hangingPunct="1">
              <a:buNone/>
            </a:pPr>
            <a:r>
              <a:rPr lang="en-US" sz="1400" dirty="0" smtClean="0">
                <a:latin typeface="Consolas" pitchFamily="49" charset="0"/>
                <a:cs typeface="Consolas" pitchFamily="49" charset="0"/>
              </a:rPr>
              <a:t>    for ( </a:t>
            </a:r>
            <a:r>
              <a:rPr lang="en-US" sz="1400" dirty="0" err="1" smtClean="0">
                <a:latin typeface="Consolas" pitchFamily="49" charset="0"/>
                <a:cs typeface="Consolas" pitchFamily="49" charset="0"/>
              </a:rPr>
              <a:t>int</a:t>
            </a:r>
            <a:r>
              <a:rPr lang="en-US" sz="1400" dirty="0" smtClean="0">
                <a:latin typeface="Consolas" pitchFamily="49" charset="0"/>
                <a:cs typeface="Consolas" pitchFamily="49" charset="0"/>
              </a:rPr>
              <a:t> </a:t>
            </a:r>
            <a:r>
              <a:rPr lang="en-US" sz="1400" dirty="0" err="1" smtClean="0">
                <a:latin typeface="Consolas" pitchFamily="49" charset="0"/>
                <a:cs typeface="Consolas" pitchFamily="49" charset="0"/>
              </a:rPr>
              <a:t>i</a:t>
            </a:r>
            <a:r>
              <a:rPr lang="en-US" sz="1400" dirty="0" smtClean="0">
                <a:latin typeface="Consolas" pitchFamily="49" charset="0"/>
                <a:cs typeface="Consolas" pitchFamily="49" charset="0"/>
              </a:rPr>
              <a:t> = 0; </a:t>
            </a:r>
            <a:r>
              <a:rPr lang="en-US" sz="1400" dirty="0" err="1" smtClean="0">
                <a:latin typeface="Consolas" pitchFamily="49" charset="0"/>
                <a:cs typeface="Consolas" pitchFamily="49" charset="0"/>
              </a:rPr>
              <a:t>i</a:t>
            </a:r>
            <a:r>
              <a:rPr lang="en-US" sz="1400" dirty="0" smtClean="0">
                <a:latin typeface="Consolas" pitchFamily="49" charset="0"/>
                <a:cs typeface="Consolas" pitchFamily="49" charset="0"/>
              </a:rPr>
              <a:t> &lt; 5; ++</a:t>
            </a:r>
            <a:r>
              <a:rPr lang="en-US" sz="1400" dirty="0" err="1" smtClean="0">
                <a:latin typeface="Consolas" pitchFamily="49" charset="0"/>
                <a:cs typeface="Consolas" pitchFamily="49" charset="0"/>
              </a:rPr>
              <a:t>i</a:t>
            </a:r>
            <a:r>
              <a:rPr lang="en-US" sz="1400" dirty="0" smtClean="0">
                <a:latin typeface="Consolas" pitchFamily="49" charset="0"/>
                <a:cs typeface="Consolas" pitchFamily="49" charset="0"/>
              </a:rPr>
              <a:t> ) {</a:t>
            </a:r>
          </a:p>
          <a:p>
            <a:pPr lvl="2" eaLnBrk="1" hangingPunct="1">
              <a:buNone/>
            </a:pPr>
            <a:r>
              <a:rPr lang="en-US" sz="1400" dirty="0" smtClean="0">
                <a:latin typeface="Consolas" pitchFamily="49" charset="0"/>
                <a:cs typeface="Consolas" pitchFamily="49" charset="0"/>
              </a:rPr>
              <a:t>        v[</a:t>
            </a:r>
            <a:r>
              <a:rPr lang="en-US" sz="1400" dirty="0" err="1" smtClean="0">
                <a:latin typeface="Consolas" pitchFamily="49" charset="0"/>
                <a:cs typeface="Consolas" pitchFamily="49" charset="0"/>
              </a:rPr>
              <a:t>i</a:t>
            </a:r>
            <a:r>
              <a:rPr lang="en-US" sz="1400" dirty="0" smtClean="0">
                <a:latin typeface="Consolas" pitchFamily="49" charset="0"/>
                <a:cs typeface="Consolas" pitchFamily="49" charset="0"/>
              </a:rPr>
              <a:t>] = </a:t>
            </a:r>
            <a:r>
              <a:rPr lang="en-US" sz="1400" dirty="0" err="1" smtClean="0">
                <a:latin typeface="Consolas" pitchFamily="49" charset="0"/>
                <a:cs typeface="Consolas" pitchFamily="49" charset="0"/>
              </a:rPr>
              <a:t>i</a:t>
            </a:r>
            <a:r>
              <a:rPr lang="en-US" sz="1400" dirty="0" smtClean="0">
                <a:latin typeface="Consolas" pitchFamily="49" charset="0"/>
                <a:cs typeface="Consolas" pitchFamily="49" charset="0"/>
              </a:rPr>
              <a:t>;</a:t>
            </a:r>
          </a:p>
          <a:p>
            <a:pPr lvl="2" eaLnBrk="1" hangingPunct="1">
              <a:buNone/>
            </a:pPr>
            <a:r>
              <a:rPr lang="en-US" sz="1400" dirty="0" smtClean="0">
                <a:latin typeface="Consolas" pitchFamily="49" charset="0"/>
                <a:cs typeface="Consolas" pitchFamily="49" charset="0"/>
              </a:rPr>
              <a:t>    }</a:t>
            </a:r>
          </a:p>
          <a:p>
            <a:pPr lvl="2" eaLnBrk="1" hangingPunct="1">
              <a:buNone/>
            </a:pPr>
            <a:endParaRPr lang="en-US" sz="1400" dirty="0" smtClean="0">
              <a:latin typeface="Consolas" pitchFamily="49" charset="0"/>
              <a:cs typeface="Consolas" pitchFamily="49" charset="0"/>
            </a:endParaRPr>
          </a:p>
          <a:p>
            <a:pPr lvl="2" eaLnBrk="1" hangingPunct="1">
              <a:buNone/>
            </a:pPr>
            <a:r>
              <a:rPr lang="en-US" sz="1400" dirty="0" smtClean="0">
                <a:latin typeface="Consolas" pitchFamily="49" charset="0"/>
                <a:cs typeface="Consolas" pitchFamily="49" charset="0"/>
              </a:rPr>
              <a:t>    for ( </a:t>
            </a:r>
            <a:r>
              <a:rPr lang="en-US" sz="1400" dirty="0" smtClean="0">
                <a:solidFill>
                  <a:srgbClr val="FF3399"/>
                </a:solidFill>
                <a:latin typeface="Consolas" pitchFamily="49" charset="0"/>
                <a:cs typeface="Consolas" pitchFamily="49" charset="0"/>
              </a:rPr>
              <a:t>auto</a:t>
            </a:r>
            <a:r>
              <a:rPr lang="en-US" sz="1400" dirty="0" smtClean="0">
                <a:latin typeface="Consolas" pitchFamily="49" charset="0"/>
                <a:cs typeface="Consolas" pitchFamily="49" charset="0"/>
              </a:rPr>
              <a:t> </a:t>
            </a:r>
            <a:r>
              <a:rPr lang="en-US" sz="1400" dirty="0" err="1" smtClean="0">
                <a:latin typeface="Consolas" pitchFamily="49" charset="0"/>
                <a:cs typeface="Consolas" pitchFamily="49" charset="0"/>
              </a:rPr>
              <a:t>itr</a:t>
            </a:r>
            <a:r>
              <a:rPr lang="en-US" sz="1400" dirty="0" smtClean="0">
                <a:latin typeface="Consolas" pitchFamily="49" charset="0"/>
                <a:cs typeface="Consolas" pitchFamily="49" charset="0"/>
              </a:rPr>
              <a:t> = </a:t>
            </a:r>
            <a:r>
              <a:rPr lang="en-US" sz="1400" dirty="0" err="1" smtClean="0">
                <a:latin typeface="Consolas" pitchFamily="49" charset="0"/>
                <a:cs typeface="Consolas" pitchFamily="49" charset="0"/>
              </a:rPr>
              <a:t>v.begin</a:t>
            </a:r>
            <a:r>
              <a:rPr lang="en-US" sz="1400" dirty="0" smtClean="0">
                <a:latin typeface="Consolas" pitchFamily="49" charset="0"/>
                <a:cs typeface="Consolas" pitchFamily="49" charset="0"/>
              </a:rPr>
              <a:t>(); </a:t>
            </a:r>
            <a:r>
              <a:rPr lang="en-US" sz="1400" dirty="0" err="1" smtClean="0">
                <a:latin typeface="Consolas" pitchFamily="49" charset="0"/>
                <a:cs typeface="Consolas" pitchFamily="49" charset="0"/>
              </a:rPr>
              <a:t>itr</a:t>
            </a:r>
            <a:r>
              <a:rPr lang="en-US" sz="1400" dirty="0" smtClean="0">
                <a:latin typeface="Consolas" pitchFamily="49" charset="0"/>
                <a:cs typeface="Consolas" pitchFamily="49" charset="0"/>
              </a:rPr>
              <a:t> != </a:t>
            </a:r>
            <a:r>
              <a:rPr lang="en-US" sz="1400" dirty="0" err="1" smtClean="0">
                <a:latin typeface="Consolas" pitchFamily="49" charset="0"/>
                <a:cs typeface="Consolas" pitchFamily="49" charset="0"/>
              </a:rPr>
              <a:t>v.end</a:t>
            </a:r>
            <a:r>
              <a:rPr lang="en-US" sz="1400" dirty="0" smtClean="0">
                <a:latin typeface="Consolas" pitchFamily="49" charset="0"/>
                <a:cs typeface="Consolas" pitchFamily="49" charset="0"/>
              </a:rPr>
              <a:t>(); ++</a:t>
            </a:r>
            <a:r>
              <a:rPr lang="en-US" sz="1400" dirty="0" err="1" smtClean="0">
                <a:latin typeface="Consolas" pitchFamily="49" charset="0"/>
                <a:cs typeface="Consolas" pitchFamily="49" charset="0"/>
              </a:rPr>
              <a:t>itr</a:t>
            </a:r>
            <a:r>
              <a:rPr lang="en-US" sz="1400" dirty="0" smtClean="0">
                <a:latin typeface="Consolas" pitchFamily="49" charset="0"/>
                <a:cs typeface="Consolas" pitchFamily="49" charset="0"/>
              </a:rPr>
              <a:t> ) {</a:t>
            </a:r>
          </a:p>
          <a:p>
            <a:pPr lvl="2" eaLnBrk="1" hangingPunct="1">
              <a:buNone/>
            </a:pPr>
            <a:r>
              <a:rPr lang="en-US" sz="1400" dirty="0" smtClean="0">
                <a:latin typeface="Consolas" pitchFamily="49" charset="0"/>
                <a:cs typeface="Consolas" pitchFamily="49" charset="0"/>
              </a:rPr>
              <a:t>        *</a:t>
            </a:r>
            <a:r>
              <a:rPr lang="en-US" sz="1400" dirty="0" err="1" smtClean="0">
                <a:latin typeface="Consolas" pitchFamily="49" charset="0"/>
                <a:cs typeface="Consolas" pitchFamily="49" charset="0"/>
              </a:rPr>
              <a:t>itr</a:t>
            </a:r>
            <a:r>
              <a:rPr lang="en-US" sz="1400" dirty="0" smtClean="0">
                <a:latin typeface="Consolas" pitchFamily="49" charset="0"/>
                <a:cs typeface="Consolas" pitchFamily="49" charset="0"/>
              </a:rPr>
              <a:t> = (*</a:t>
            </a:r>
            <a:r>
              <a:rPr lang="en-US" sz="1400" dirty="0" err="1" smtClean="0">
                <a:latin typeface="Consolas" pitchFamily="49" charset="0"/>
                <a:cs typeface="Consolas" pitchFamily="49" charset="0"/>
              </a:rPr>
              <a:t>itr</a:t>
            </a:r>
            <a:r>
              <a:rPr lang="en-US" sz="1400" dirty="0" smtClean="0">
                <a:latin typeface="Consolas" pitchFamily="49" charset="0"/>
                <a:cs typeface="Consolas" pitchFamily="49" charset="0"/>
              </a:rPr>
              <a:t>)^2;</a:t>
            </a:r>
          </a:p>
          <a:p>
            <a:pPr lvl="2" eaLnBrk="1" hangingPunct="1">
              <a:buNone/>
            </a:pPr>
            <a:r>
              <a:rPr lang="en-US" sz="1400" dirty="0" smtClean="0">
                <a:latin typeface="Consolas" pitchFamily="49" charset="0"/>
                <a:cs typeface="Consolas" pitchFamily="49" charset="0"/>
              </a:rPr>
              <a:t>     }</a:t>
            </a:r>
          </a:p>
          <a:p>
            <a:pPr lvl="2" eaLnBrk="1" hangingPunct="1">
              <a:buNone/>
            </a:pPr>
            <a:endParaRPr lang="en-US" sz="1400" dirty="0" smtClean="0">
              <a:latin typeface="Consolas" pitchFamily="49" charset="0"/>
              <a:cs typeface="Consolas" pitchFamily="49" charset="0"/>
            </a:endParaRPr>
          </a:p>
          <a:p>
            <a:pPr lvl="2" eaLnBrk="1" hangingPunct="1">
              <a:buNone/>
            </a:pPr>
            <a:r>
              <a:rPr lang="en-US" sz="1400" dirty="0" smtClean="0">
                <a:latin typeface="Consolas" pitchFamily="49" charset="0"/>
                <a:cs typeface="Consolas" pitchFamily="49" charset="0"/>
              </a:rPr>
              <a:t>    </a:t>
            </a:r>
            <a:r>
              <a:rPr lang="en-US" sz="1400" dirty="0" err="1" smtClean="0">
                <a:latin typeface="Consolas" pitchFamily="49" charset="0"/>
                <a:cs typeface="Consolas" pitchFamily="49" charset="0"/>
              </a:rPr>
              <a:t>v.fill</a:t>
            </a:r>
            <a:r>
              <a:rPr lang="en-US" sz="1400" dirty="0" smtClean="0">
                <a:latin typeface="Consolas" pitchFamily="49" charset="0"/>
                <a:cs typeface="Consolas" pitchFamily="49" charset="0"/>
              </a:rPr>
              <a:t>( 7 );</a:t>
            </a:r>
          </a:p>
          <a:p>
            <a:pPr lvl="2" eaLnBrk="1" hangingPunct="1">
              <a:buNone/>
            </a:pPr>
            <a:r>
              <a:rPr lang="en-US" sz="1400" dirty="0" smtClean="0">
                <a:latin typeface="Consolas" pitchFamily="49" charset="0"/>
                <a:cs typeface="Consolas" pitchFamily="49" charset="0"/>
              </a:rPr>
              <a:t>    </a:t>
            </a:r>
            <a:r>
              <a:rPr lang="en-US" sz="1400" dirty="0" err="1" smtClean="0">
                <a:latin typeface="Consolas" pitchFamily="49" charset="0"/>
                <a:cs typeface="Consolas" pitchFamily="49" charset="0"/>
              </a:rPr>
              <a:t>int</a:t>
            </a:r>
            <a:r>
              <a:rPr lang="en-US" sz="1400" dirty="0" smtClean="0">
                <a:latin typeface="Consolas" pitchFamily="49" charset="0"/>
                <a:cs typeface="Consolas" pitchFamily="49" charset="0"/>
              </a:rPr>
              <a:t> *</a:t>
            </a:r>
            <a:r>
              <a:rPr lang="en-US" sz="1400" dirty="0" err="1" smtClean="0">
                <a:latin typeface="Consolas" pitchFamily="49" charset="0"/>
                <a:cs typeface="Consolas" pitchFamily="49" charset="0"/>
              </a:rPr>
              <a:t>ptr</a:t>
            </a:r>
            <a:r>
              <a:rPr lang="en-US" sz="1400" dirty="0" smtClean="0">
                <a:latin typeface="Consolas" pitchFamily="49" charset="0"/>
                <a:cs typeface="Consolas" pitchFamily="49" charset="0"/>
              </a:rPr>
              <a:t> = </a:t>
            </a:r>
            <a:r>
              <a:rPr lang="en-US" sz="1400" dirty="0" err="1" smtClean="0">
                <a:latin typeface="Consolas" pitchFamily="49" charset="0"/>
                <a:cs typeface="Consolas" pitchFamily="49" charset="0"/>
              </a:rPr>
              <a:t>v.data</a:t>
            </a:r>
            <a:r>
              <a:rPr lang="en-US" sz="1400" dirty="0" smtClean="0">
                <a:latin typeface="Consolas" pitchFamily="49" charset="0"/>
                <a:cs typeface="Consolas" pitchFamily="49" charset="0"/>
              </a:rPr>
              <a:t>();</a:t>
            </a:r>
          </a:p>
          <a:p>
            <a:pPr lvl="2" eaLnBrk="1" hangingPunct="1">
              <a:buNone/>
            </a:pPr>
            <a:endParaRPr lang="en-US" sz="1400" dirty="0" smtClean="0">
              <a:latin typeface="Consolas" pitchFamily="49" charset="0"/>
              <a:cs typeface="Consolas" pitchFamily="49" charset="0"/>
            </a:endParaRPr>
          </a:p>
          <a:p>
            <a:pPr lvl="2" eaLnBrk="1" hangingPunct="1">
              <a:buNone/>
            </a:pPr>
            <a:r>
              <a:rPr lang="en-US" sz="1400" dirty="0" smtClean="0">
                <a:latin typeface="Consolas" pitchFamily="49" charset="0"/>
                <a:cs typeface="Consolas" pitchFamily="49" charset="0"/>
              </a:rPr>
              <a:t>    return 0;</a:t>
            </a:r>
          </a:p>
          <a:p>
            <a:pPr lvl="2" eaLnBrk="1" hangingPunct="1">
              <a:buNone/>
            </a:pPr>
            <a:r>
              <a:rPr lang="en-US" sz="1400" dirty="0" smtClean="0">
                <a:latin typeface="Consolas" pitchFamily="49" charset="0"/>
                <a:cs typeface="Consolas" pitchFamily="49" charset="0"/>
              </a:rPr>
              <a:t>}</a:t>
            </a:r>
            <a:endParaRPr lang="en-CA" sz="1400" dirty="0" smtClean="0">
              <a:latin typeface="Consolas" pitchFamily="49" charset="0"/>
              <a:cs typeface="Consolas" pitchFamily="49" charset="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96053</TotalTime>
  <Words>426</Words>
  <Application>Microsoft Office PowerPoint</Application>
  <PresentationFormat>On-screen Show (4:3)</PresentationFormat>
  <Paragraphs>540</Paragraphs>
  <Slides>48</Slides>
  <Notes>3</Notes>
  <HiddenSlides>0</HiddenSlides>
  <MMClips>0</MMClips>
  <ScaleCrop>false</ScaleCrop>
  <HeadingPairs>
    <vt:vector size="4" baseType="variant">
      <vt:variant>
        <vt:lpstr>Theme</vt:lpstr>
      </vt:variant>
      <vt:variant>
        <vt:i4>1</vt:i4>
      </vt:variant>
      <vt:variant>
        <vt:lpstr>Slide Titles</vt:lpstr>
      </vt:variant>
      <vt:variant>
        <vt:i4>48</vt:i4>
      </vt:variant>
    </vt:vector>
  </HeadingPairs>
  <TitlesOfParts>
    <vt:vector size="49" baseType="lpstr">
      <vt:lpstr>Custom Design</vt:lpstr>
      <vt:lpstr>PowerPoint Presentation</vt:lpstr>
      <vt:lpstr>Outline</vt:lpstr>
      <vt:lpstr>Arrays</vt:lpstr>
      <vt:lpstr>array&lt;T, N&gt;</vt:lpstr>
      <vt:lpstr>array&lt;T, N&gt;</vt:lpstr>
      <vt:lpstr>array&lt;T, N&gt;</vt:lpstr>
      <vt:lpstr>array&lt;T, N&gt;</vt:lpstr>
      <vt:lpstr>array&lt;T, N&gt;</vt:lpstr>
      <vt:lpstr>array&lt;T, N&gt;</vt:lpstr>
      <vt:lpstr>bitset&lt;N&gt;</vt:lpstr>
      <vt:lpstr>vector&lt;T&gt;</vt:lpstr>
      <vt:lpstr>vector&lt;T&gt;</vt:lpstr>
      <vt:lpstr>vector&lt;T&gt;</vt:lpstr>
      <vt:lpstr>vector&lt;T&gt;</vt:lpstr>
      <vt:lpstr>vector&lt;T&gt;</vt:lpstr>
      <vt:lpstr>vector&lt;T&gt;</vt:lpstr>
      <vt:lpstr>vector&lt;T&gt;</vt:lpstr>
      <vt:lpstr>vector&lt;T&gt;</vt:lpstr>
      <vt:lpstr>vector&lt;T&gt;</vt:lpstr>
      <vt:lpstr>vector&lt;T&gt;</vt:lpstr>
      <vt:lpstr>vector&lt;bool&gt;</vt:lpstr>
      <vt:lpstr>vector&lt;T, Alloc&gt;</vt:lpstr>
      <vt:lpstr>vector&lt;T, Alloc&gt;</vt:lpstr>
      <vt:lpstr>vector&lt;T, Alloc&gt;</vt:lpstr>
      <vt:lpstr>vector&lt;T, Alloc&gt;</vt:lpstr>
      <vt:lpstr>Linked Lists</vt:lpstr>
      <vt:lpstr>Stacks, Queues, and Deques</vt:lpstr>
      <vt:lpstr>Weakly Ordered Containers</vt:lpstr>
      <vt:lpstr>Weakly Ordered Containers</vt:lpstr>
      <vt:lpstr>Weakly Ordered Containers</vt:lpstr>
      <vt:lpstr>Weakly Ordered Containers</vt:lpstr>
      <vt:lpstr>set&lt;Key&gt;</vt:lpstr>
      <vt:lpstr>Priority Queues</vt:lpstr>
      <vt:lpstr>Hashed Containers</vt:lpstr>
      <vt:lpstr>Hashed Containers</vt:lpstr>
      <vt:lpstr>unordered_set&lt;Key&gt;</vt:lpstr>
      <vt:lpstr>unordered_set&lt;Key&gt;</vt:lpstr>
      <vt:lpstr>unordered_set&lt;Key&gt;</vt:lpstr>
      <vt:lpstr>unordered_set&lt;Key&gt;</vt:lpstr>
      <vt:lpstr>unordered_set&lt;Key&gt;</vt:lpstr>
      <vt:lpstr>unordered_set&lt;Key&gt;</vt:lpstr>
      <vt:lpstr>unordered_set&lt;Key&gt;</vt:lpstr>
      <vt:lpstr>unordered_set&lt;Key&gt;</vt:lpstr>
      <vt:lpstr>unordered_set&lt;Key&gt;</vt:lpstr>
      <vt:lpstr>unordered_set&lt;Key&gt;</vt:lpstr>
      <vt:lpstr>Summary</vt:lpstr>
      <vt:lpstr>Summary</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ECE 250 Algorithms and Data Structures</dc:title>
  <dc:creator>dwharder</dc:creator>
  <cp:lastModifiedBy>Douglas Wilhelm Harder</cp:lastModifiedBy>
  <cp:revision>7751</cp:revision>
  <dcterms:created xsi:type="dcterms:W3CDTF">2009-09-11T23:00:44Z</dcterms:created>
  <dcterms:modified xsi:type="dcterms:W3CDTF">2013-08-30T21:32:40Z</dcterms:modified>
</cp:coreProperties>
</file>

<file path=docProps/thumbnail.jpeg>
</file>